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sldIdLst>
    <p:sldId id="258" r:id="rId2"/>
    <p:sldId id="507" r:id="rId3"/>
    <p:sldId id="505" r:id="rId4"/>
    <p:sldId id="424" r:id="rId5"/>
    <p:sldId id="508" r:id="rId6"/>
    <p:sldId id="292" r:id="rId7"/>
    <p:sldId id="511" r:id="rId8"/>
    <p:sldId id="393" r:id="rId9"/>
    <p:sldId id="300" r:id="rId10"/>
    <p:sldId id="289" r:id="rId11"/>
    <p:sldId id="509" r:id="rId12"/>
    <p:sldId id="502" r:id="rId13"/>
    <p:sldId id="503" r:id="rId14"/>
    <p:sldId id="513" r:id="rId15"/>
    <p:sldId id="510" r:id="rId16"/>
    <p:sldId id="423" r:id="rId17"/>
    <p:sldId id="514" r:id="rId18"/>
    <p:sldId id="421" r:id="rId19"/>
    <p:sldId id="395" r:id="rId20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792611B2-F063-4E39-8CDE-B251E42054C7}">
          <p14:sldIdLst>
            <p14:sldId id="258"/>
            <p14:sldId id="507"/>
            <p14:sldId id="505"/>
            <p14:sldId id="424"/>
            <p14:sldId id="508"/>
            <p14:sldId id="292"/>
            <p14:sldId id="511"/>
            <p14:sldId id="393"/>
            <p14:sldId id="300"/>
            <p14:sldId id="289"/>
            <p14:sldId id="509"/>
            <p14:sldId id="502"/>
            <p14:sldId id="503"/>
            <p14:sldId id="513"/>
            <p14:sldId id="510"/>
            <p14:sldId id="423"/>
            <p14:sldId id="514"/>
            <p14:sldId id="421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FF00"/>
    <a:srgbClr val="F99817"/>
    <a:srgbClr val="CCFFFF"/>
    <a:srgbClr val="FFFFCC"/>
    <a:srgbClr val="CCE8AA"/>
    <a:srgbClr val="CCFFCC"/>
    <a:srgbClr val="F58C51"/>
    <a:srgbClr val="FF7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8" autoAdjust="0"/>
    <p:restoredTop sz="94660"/>
  </p:normalViewPr>
  <p:slideViewPr>
    <p:cSldViewPr>
      <p:cViewPr varScale="1">
        <p:scale>
          <a:sx n="93" d="100"/>
          <a:sy n="93" d="100"/>
        </p:scale>
        <p:origin x="1788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A8485-ACD5-4530-928A-BD42ABCB6C58}" type="datetimeFigureOut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C98CE-F035-46EF-9C6B-60993A78F1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002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C98CE-F035-46EF-9C6B-60993A78F14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65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A54-8474-4BD2-9859-F18E20813AA9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29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D3EC-CCD4-4551-97DB-6D7DA7A10612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61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0DA2-1306-4AC1-BBFF-AC6123EF9BC5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23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7931-D7FF-4AD8-9971-79F9CB04217B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21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DDE7-2F65-4495-B6E6-55A81563C7D6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51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2682-3824-440F-8430-68BEB3B5EC01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44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BE6A1-66EA-4F45-83F5-19D0CD0DF683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00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F9130-77FD-4C37-B579-6A23D807AB22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05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4A-AA36-46AC-8687-A107353F7443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1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2C0A-3A5C-4767-9381-8584C84550AC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74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1879-4379-490C-9AC2-AE1EEB9583C2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47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7FF46-2FE9-4E1C-921B-6C9229FF3B53}" type="datetime1">
              <a:rPr kumimoji="1" lang="ja-JP" altLang="en-US" smtClean="0"/>
              <a:t>2026/1/27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AF24-91BF-4412-8596-E5B6F1BEE7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65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横巻き 4"/>
          <p:cNvSpPr/>
          <p:nvPr/>
        </p:nvSpPr>
        <p:spPr>
          <a:xfrm>
            <a:off x="467544" y="1202041"/>
            <a:ext cx="8208912" cy="2546702"/>
          </a:xfrm>
          <a:prstGeom prst="horizontalScroll">
            <a:avLst>
              <a:gd name="adj" fmla="val 1272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70932" y="2033196"/>
            <a:ext cx="780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800" dirty="0">
                <a:latin typeface="+mn-ea"/>
              </a:rPr>
              <a:t>「だし汁とみそ汁の飲み比べ」</a:t>
            </a:r>
            <a:endParaRPr kumimoji="1" lang="ja-JP" altLang="en-US" sz="4800" dirty="0">
              <a:latin typeface="+mn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00840" y="5021443"/>
            <a:ext cx="3430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+mn-ea"/>
              </a:rPr>
              <a:t>XXXXXXXXXXXXXXX</a:t>
            </a:r>
            <a:endParaRPr lang="en-US" altLang="ja-JP" sz="2800" dirty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64830" y="3923427"/>
            <a:ext cx="3214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20XX</a:t>
            </a:r>
            <a:r>
              <a:rPr kumimoji="1" lang="ja-JP" altLang="en-US" sz="2400" dirty="0">
                <a:latin typeface="+mn-ea"/>
              </a:rPr>
              <a:t>年 </a:t>
            </a:r>
            <a:r>
              <a:rPr kumimoji="1" lang="en-US" altLang="ja-JP" sz="2400" dirty="0">
                <a:latin typeface="+mn-ea"/>
              </a:rPr>
              <a:t>XX</a:t>
            </a:r>
            <a:r>
              <a:rPr kumimoji="1" lang="ja-JP" altLang="en-US" sz="2400" dirty="0">
                <a:latin typeface="+mn-ea"/>
              </a:rPr>
              <a:t>月</a:t>
            </a:r>
            <a:r>
              <a:rPr kumimoji="1" lang="en-US" altLang="ja-JP" sz="2400" dirty="0">
                <a:latin typeface="+mn-ea"/>
              </a:rPr>
              <a:t>XX</a:t>
            </a:r>
            <a:r>
              <a:rPr kumimoji="1" lang="ja-JP" altLang="en-US" sz="2400" dirty="0">
                <a:latin typeface="+mn-ea"/>
              </a:rPr>
              <a:t>日（</a:t>
            </a:r>
            <a:r>
              <a:rPr kumimoji="1" lang="en-US" altLang="ja-JP" sz="2400" dirty="0">
                <a:latin typeface="+mn-ea"/>
              </a:rPr>
              <a:t>X</a:t>
            </a:r>
            <a:r>
              <a:rPr kumimoji="1" lang="ja-JP" altLang="en-US" sz="2400" dirty="0">
                <a:latin typeface="+mn-ea"/>
              </a:rPr>
              <a:t>） </a:t>
            </a:r>
            <a:endParaRPr kumimoji="1" lang="en-US" altLang="ja-JP" sz="2400" dirty="0">
              <a:latin typeface="+mn-ea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38C2AE15-C64B-4848-BBD1-F6F03A60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2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604955" y="1540949"/>
            <a:ext cx="1656184" cy="144016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highlight>
                <a:srgbClr val="0000FF"/>
              </a:highligh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972373" y="1590799"/>
            <a:ext cx="1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</a:rPr>
              <a:t>赤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5724128" y="1484784"/>
            <a:ext cx="1656184" cy="1440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124773" y="1743199"/>
            <a:ext cx="1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</a:rPr>
              <a:t>赤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964995" y="1799364"/>
            <a:ext cx="1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</a:rPr>
              <a:t>青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A72A7E8-8C61-B7E1-F80B-434D79598920}"/>
              </a:ext>
            </a:extLst>
          </p:cNvPr>
          <p:cNvSpPr/>
          <p:nvPr/>
        </p:nvSpPr>
        <p:spPr>
          <a:xfrm>
            <a:off x="532227" y="3589026"/>
            <a:ext cx="8079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/>
              <a:t>？？　　　　　　？？</a:t>
            </a:r>
            <a:endParaRPr lang="en-US" altLang="ja-JP" sz="5400" b="1" dirty="0"/>
          </a:p>
        </p:txBody>
      </p:sp>
      <p:sp>
        <p:nvSpPr>
          <p:cNvPr id="16" name="台形 15">
            <a:extLst>
              <a:ext uri="{FF2B5EF4-FFF2-40B4-BE49-F238E27FC236}">
                <a16:creationId xmlns:a16="http://schemas.microsoft.com/office/drawing/2014/main" id="{21D18B48-4ADF-58C3-A616-DC782843F350}"/>
              </a:ext>
            </a:extLst>
          </p:cNvPr>
          <p:cNvSpPr/>
          <p:nvPr/>
        </p:nvSpPr>
        <p:spPr>
          <a:xfrm flipV="1">
            <a:off x="1204670" y="1370453"/>
            <a:ext cx="2456754" cy="2080556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台形 19">
            <a:extLst>
              <a:ext uri="{FF2B5EF4-FFF2-40B4-BE49-F238E27FC236}">
                <a16:creationId xmlns:a16="http://schemas.microsoft.com/office/drawing/2014/main" id="{848A40D2-433C-21A2-3859-2EEC7C4C9376}"/>
              </a:ext>
            </a:extLst>
          </p:cNvPr>
          <p:cNvSpPr/>
          <p:nvPr/>
        </p:nvSpPr>
        <p:spPr>
          <a:xfrm flipV="1">
            <a:off x="5323843" y="1314412"/>
            <a:ext cx="2456754" cy="2080556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09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CACF-B3CD-4FE9-8C6A-39878AF8E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>
            <a:extLst>
              <a:ext uri="{FF2B5EF4-FFF2-40B4-BE49-F238E27FC236}">
                <a16:creationId xmlns:a16="http://schemas.microsoft.com/office/drawing/2014/main" id="{A14F1084-3971-0766-D487-5B5E632072BF}"/>
              </a:ext>
            </a:extLst>
          </p:cNvPr>
          <p:cNvSpPr/>
          <p:nvPr/>
        </p:nvSpPr>
        <p:spPr>
          <a:xfrm>
            <a:off x="1159048" y="1108901"/>
            <a:ext cx="1656184" cy="144016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highlight>
                <a:srgbClr val="0000FF"/>
              </a:highlight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8CCFFF0-8824-EFD7-085B-8E021B7C9340}"/>
              </a:ext>
            </a:extLst>
          </p:cNvPr>
          <p:cNvSpPr/>
          <p:nvPr/>
        </p:nvSpPr>
        <p:spPr>
          <a:xfrm>
            <a:off x="5526466" y="1158751"/>
            <a:ext cx="1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</a:rPr>
              <a:t>赤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2436D516-CF22-A2E9-73DD-91655D3A58EF}"/>
              </a:ext>
            </a:extLst>
          </p:cNvPr>
          <p:cNvSpPr/>
          <p:nvPr/>
        </p:nvSpPr>
        <p:spPr>
          <a:xfrm>
            <a:off x="5278221" y="1052736"/>
            <a:ext cx="1656184" cy="1440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14A8AC5-F91E-DCF0-26CB-10B0ED206901}"/>
              </a:ext>
            </a:extLst>
          </p:cNvPr>
          <p:cNvSpPr/>
          <p:nvPr/>
        </p:nvSpPr>
        <p:spPr>
          <a:xfrm>
            <a:off x="5678866" y="1311151"/>
            <a:ext cx="1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</a:rPr>
              <a:t>赤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C7B051-7BAF-1D92-19C7-8DD1765C245E}"/>
              </a:ext>
            </a:extLst>
          </p:cNvPr>
          <p:cNvSpPr/>
          <p:nvPr/>
        </p:nvSpPr>
        <p:spPr>
          <a:xfrm>
            <a:off x="1519088" y="1367316"/>
            <a:ext cx="1224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FFFF00"/>
                </a:solidFill>
              </a:rPr>
              <a:t>青</a:t>
            </a:r>
            <a:endParaRPr lang="en-US" altLang="ja-JP" sz="5400" b="1" dirty="0">
              <a:solidFill>
                <a:srgbClr val="FFFF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B7E84F-6835-0640-1B7B-12CC634B5431}"/>
              </a:ext>
            </a:extLst>
          </p:cNvPr>
          <p:cNvSpPr/>
          <p:nvPr/>
        </p:nvSpPr>
        <p:spPr>
          <a:xfrm>
            <a:off x="2436697" y="2268161"/>
            <a:ext cx="3263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/>
              <a:t>こんぶだし</a:t>
            </a:r>
            <a:endParaRPr lang="en-US" altLang="ja-JP" sz="40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B3D402-1C2A-7230-E118-931B2D2AFACF}"/>
              </a:ext>
            </a:extLst>
          </p:cNvPr>
          <p:cNvSpPr/>
          <p:nvPr/>
        </p:nvSpPr>
        <p:spPr>
          <a:xfrm>
            <a:off x="5782634" y="2312991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かつおだし</a:t>
            </a:r>
            <a:endParaRPr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8341C4-85D4-553A-AAB4-772128ABD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19" y="3009726"/>
            <a:ext cx="3546121" cy="23634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5962A97-9C31-970D-15C7-B472D3CB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76866"/>
            <a:ext cx="4752528" cy="171688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26BEDAE-9C13-1A10-EA90-3B9F6BEFA5D8}"/>
              </a:ext>
            </a:extLst>
          </p:cNvPr>
          <p:cNvSpPr/>
          <p:nvPr/>
        </p:nvSpPr>
        <p:spPr>
          <a:xfrm>
            <a:off x="3726160" y="4977629"/>
            <a:ext cx="1691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D8C7DD1-2409-1EFC-0DF0-B7139672DE68}"/>
              </a:ext>
            </a:extLst>
          </p:cNvPr>
          <p:cNvSpPr/>
          <p:nvPr/>
        </p:nvSpPr>
        <p:spPr>
          <a:xfrm>
            <a:off x="7583113" y="5373215"/>
            <a:ext cx="1691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</p:spTree>
    <p:extLst>
      <p:ext uri="{BB962C8B-B14F-4D97-AF65-F5344CB8AC3E}">
        <p14:creationId xmlns:p14="http://schemas.microsoft.com/office/powerpoint/2010/main" val="3840373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9DDB0B-17E5-85BE-51B1-7413190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台形 4">
            <a:extLst>
              <a:ext uri="{FF2B5EF4-FFF2-40B4-BE49-F238E27FC236}">
                <a16:creationId xmlns:a16="http://schemas.microsoft.com/office/drawing/2014/main" id="{602E145D-E5B8-1414-D218-519318DC78EA}"/>
              </a:ext>
            </a:extLst>
          </p:cNvPr>
          <p:cNvSpPr/>
          <p:nvPr/>
        </p:nvSpPr>
        <p:spPr>
          <a:xfrm flipV="1">
            <a:off x="6681609" y="2123280"/>
            <a:ext cx="2133599" cy="1904343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台形 5">
            <a:extLst>
              <a:ext uri="{FF2B5EF4-FFF2-40B4-BE49-F238E27FC236}">
                <a16:creationId xmlns:a16="http://schemas.microsoft.com/office/drawing/2014/main" id="{784E7D5B-0DAE-3DE8-C79E-A181551106D4}"/>
              </a:ext>
            </a:extLst>
          </p:cNvPr>
          <p:cNvSpPr/>
          <p:nvPr/>
        </p:nvSpPr>
        <p:spPr>
          <a:xfrm flipV="1">
            <a:off x="3485190" y="2087130"/>
            <a:ext cx="2173619" cy="1940494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EDF0BE-97E6-DB9B-A7D0-18222F085628}"/>
              </a:ext>
            </a:extLst>
          </p:cNvPr>
          <p:cNvSpPr/>
          <p:nvPr/>
        </p:nvSpPr>
        <p:spPr>
          <a:xfrm>
            <a:off x="2566801" y="2521453"/>
            <a:ext cx="71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 dirty="0">
                <a:solidFill>
                  <a:srgbClr val="FF0000"/>
                </a:solidFill>
              </a:rPr>
              <a:t>＋</a:t>
            </a:r>
            <a:endParaRPr lang="en-US" altLang="ja-JP" sz="6600" b="1" dirty="0">
              <a:solidFill>
                <a:srgbClr val="FF0000"/>
              </a:solidFill>
            </a:endParaRPr>
          </a:p>
        </p:txBody>
      </p:sp>
      <p:sp>
        <p:nvSpPr>
          <p:cNvPr id="8" name="台形 7">
            <a:extLst>
              <a:ext uri="{FF2B5EF4-FFF2-40B4-BE49-F238E27FC236}">
                <a16:creationId xmlns:a16="http://schemas.microsoft.com/office/drawing/2014/main" id="{8DFB26B5-CA6A-14DA-723E-AAEED16A8F1C}"/>
              </a:ext>
            </a:extLst>
          </p:cNvPr>
          <p:cNvSpPr/>
          <p:nvPr/>
        </p:nvSpPr>
        <p:spPr>
          <a:xfrm flipV="1">
            <a:off x="393181" y="2114757"/>
            <a:ext cx="2173620" cy="1904345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04FA8C-C7C2-091F-524C-9F8416D47C6C}"/>
              </a:ext>
            </a:extLst>
          </p:cNvPr>
          <p:cNvSpPr txBox="1"/>
          <p:nvPr/>
        </p:nvSpPr>
        <p:spPr>
          <a:xfrm>
            <a:off x="179512" y="316468"/>
            <a:ext cx="878497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+mn-ea"/>
              </a:rPr>
              <a:t>青と赤を混ぜてみよう</a:t>
            </a:r>
            <a:endParaRPr kumimoji="1" lang="en-US" altLang="ja-JP" sz="4800" dirty="0">
              <a:latin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5C4897-3634-4417-B2B0-9C0C6A4DB07E}"/>
              </a:ext>
            </a:extLst>
          </p:cNvPr>
          <p:cNvSpPr/>
          <p:nvPr/>
        </p:nvSpPr>
        <p:spPr>
          <a:xfrm>
            <a:off x="5609659" y="2631526"/>
            <a:ext cx="71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 dirty="0">
                <a:solidFill>
                  <a:srgbClr val="FF0000"/>
                </a:solidFill>
              </a:rPr>
              <a:t>＝</a:t>
            </a:r>
            <a:endParaRPr lang="en-US" altLang="ja-JP" sz="6600" b="1" dirty="0">
              <a:solidFill>
                <a:srgbClr val="FF0000"/>
              </a:solidFill>
            </a:endParaRPr>
          </a:p>
        </p:txBody>
      </p:sp>
      <p:sp>
        <p:nvSpPr>
          <p:cNvPr id="11" name="円/楕円 4">
            <a:extLst>
              <a:ext uri="{FF2B5EF4-FFF2-40B4-BE49-F238E27FC236}">
                <a16:creationId xmlns:a16="http://schemas.microsoft.com/office/drawing/2014/main" id="{3E875547-0471-A5CF-477C-C7F8782CF2A9}"/>
              </a:ext>
            </a:extLst>
          </p:cNvPr>
          <p:cNvSpPr/>
          <p:nvPr/>
        </p:nvSpPr>
        <p:spPr>
          <a:xfrm>
            <a:off x="1086772" y="2857580"/>
            <a:ext cx="671332" cy="65588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4">
            <a:extLst>
              <a:ext uri="{FF2B5EF4-FFF2-40B4-BE49-F238E27FC236}">
                <a16:creationId xmlns:a16="http://schemas.microsoft.com/office/drawing/2014/main" id="{51937560-8A0D-AD3D-1738-BF8A0C0ADA6F}"/>
              </a:ext>
            </a:extLst>
          </p:cNvPr>
          <p:cNvSpPr/>
          <p:nvPr/>
        </p:nvSpPr>
        <p:spPr>
          <a:xfrm>
            <a:off x="4234891" y="2892997"/>
            <a:ext cx="711931" cy="736452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B152B3E-E264-0769-EDF2-A9789F074A95}"/>
              </a:ext>
            </a:extLst>
          </p:cNvPr>
          <p:cNvSpPr/>
          <p:nvPr/>
        </p:nvSpPr>
        <p:spPr>
          <a:xfrm>
            <a:off x="6961279" y="2255317"/>
            <a:ext cx="164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/>
              <a:t>合わせだし</a:t>
            </a:r>
            <a:endParaRPr lang="en-US" altLang="ja-JP" sz="36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EEE5757-AA12-68EF-758F-F8F20F3BB957}"/>
              </a:ext>
            </a:extLst>
          </p:cNvPr>
          <p:cNvSpPr/>
          <p:nvPr/>
        </p:nvSpPr>
        <p:spPr>
          <a:xfrm>
            <a:off x="393181" y="4563498"/>
            <a:ext cx="8079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どのように味が変わるかな？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強さ、濃さ、感じる味の種類など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注意して味わってみよう</a:t>
            </a:r>
            <a:endParaRPr lang="en-US" altLang="ja-JP" sz="4000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0D6FA0C-3759-23CE-FBC8-C17ED3EB3E48}"/>
              </a:ext>
            </a:extLst>
          </p:cNvPr>
          <p:cNvSpPr/>
          <p:nvPr/>
        </p:nvSpPr>
        <p:spPr>
          <a:xfrm>
            <a:off x="491335" y="2107612"/>
            <a:ext cx="2173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こんぶだし</a:t>
            </a:r>
            <a:endParaRPr lang="en-US" altLang="ja-JP" sz="32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835A89-5258-755C-ECDB-476330873765}"/>
              </a:ext>
            </a:extLst>
          </p:cNvPr>
          <p:cNvSpPr/>
          <p:nvPr/>
        </p:nvSpPr>
        <p:spPr>
          <a:xfrm>
            <a:off x="3561928" y="2133340"/>
            <a:ext cx="2173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かつおだし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28052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C20E8-A8F7-7836-23DE-6D306F1DD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A4C5F3-7C31-3726-BECB-3BA6CDC8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0732" y="5867433"/>
            <a:ext cx="2133600" cy="365125"/>
          </a:xfrm>
        </p:spPr>
        <p:txBody>
          <a:bodyPr/>
          <a:lstStyle/>
          <a:p>
            <a:fld id="{2B29AF24-91BF-4412-8596-E5B6F1BEE7B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台形 4">
            <a:extLst>
              <a:ext uri="{FF2B5EF4-FFF2-40B4-BE49-F238E27FC236}">
                <a16:creationId xmlns:a16="http://schemas.microsoft.com/office/drawing/2014/main" id="{BE8CDD04-7A5B-246E-F136-BF4051A235A1}"/>
              </a:ext>
            </a:extLst>
          </p:cNvPr>
          <p:cNvSpPr/>
          <p:nvPr/>
        </p:nvSpPr>
        <p:spPr>
          <a:xfrm flipV="1">
            <a:off x="6651377" y="1524657"/>
            <a:ext cx="2133599" cy="1904343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台形 5">
            <a:extLst>
              <a:ext uri="{FF2B5EF4-FFF2-40B4-BE49-F238E27FC236}">
                <a16:creationId xmlns:a16="http://schemas.microsoft.com/office/drawing/2014/main" id="{EC72E073-281B-ABE6-6B51-5B79FEC7B3A6}"/>
              </a:ext>
            </a:extLst>
          </p:cNvPr>
          <p:cNvSpPr/>
          <p:nvPr/>
        </p:nvSpPr>
        <p:spPr>
          <a:xfrm flipV="1">
            <a:off x="3454958" y="1488507"/>
            <a:ext cx="2173619" cy="1940494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7409EF-B96B-B0A1-D48D-CCC583465C83}"/>
              </a:ext>
            </a:extLst>
          </p:cNvPr>
          <p:cNvSpPr/>
          <p:nvPr/>
        </p:nvSpPr>
        <p:spPr>
          <a:xfrm>
            <a:off x="2536569" y="1922830"/>
            <a:ext cx="71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 dirty="0">
                <a:solidFill>
                  <a:srgbClr val="FF0000"/>
                </a:solidFill>
              </a:rPr>
              <a:t>＋</a:t>
            </a:r>
            <a:endParaRPr lang="en-US" altLang="ja-JP" sz="6600" b="1" dirty="0">
              <a:solidFill>
                <a:srgbClr val="FF0000"/>
              </a:solidFill>
            </a:endParaRPr>
          </a:p>
        </p:txBody>
      </p:sp>
      <p:sp>
        <p:nvSpPr>
          <p:cNvPr id="8" name="台形 7">
            <a:extLst>
              <a:ext uri="{FF2B5EF4-FFF2-40B4-BE49-F238E27FC236}">
                <a16:creationId xmlns:a16="http://schemas.microsoft.com/office/drawing/2014/main" id="{1ECD5968-60BF-1396-B65D-68C4DB84EB62}"/>
              </a:ext>
            </a:extLst>
          </p:cNvPr>
          <p:cNvSpPr/>
          <p:nvPr/>
        </p:nvSpPr>
        <p:spPr>
          <a:xfrm flipV="1">
            <a:off x="362949" y="1516134"/>
            <a:ext cx="2173620" cy="1904345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44CAA7-0772-8A8B-1D84-EECCFD9F7FD5}"/>
              </a:ext>
            </a:extLst>
          </p:cNvPr>
          <p:cNvSpPr txBox="1"/>
          <p:nvPr/>
        </p:nvSpPr>
        <p:spPr>
          <a:xfrm>
            <a:off x="190128" y="216425"/>
            <a:ext cx="878497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+mn-ea"/>
              </a:rPr>
              <a:t>青と赤を混ぜてみよう</a:t>
            </a:r>
            <a:endParaRPr kumimoji="1" lang="en-US" altLang="ja-JP" sz="4800" dirty="0">
              <a:latin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2E1305B-A24A-0F19-0DF9-E1E3D6CB2A6F}"/>
              </a:ext>
            </a:extLst>
          </p:cNvPr>
          <p:cNvSpPr/>
          <p:nvPr/>
        </p:nvSpPr>
        <p:spPr>
          <a:xfrm>
            <a:off x="5579427" y="2032903"/>
            <a:ext cx="71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 dirty="0">
                <a:solidFill>
                  <a:srgbClr val="FF0000"/>
                </a:solidFill>
              </a:rPr>
              <a:t>＝</a:t>
            </a:r>
            <a:endParaRPr lang="en-US" altLang="ja-JP" sz="6600" b="1" dirty="0">
              <a:solidFill>
                <a:srgbClr val="FF000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81FF17D-A24D-4935-23A8-046B0E147634}"/>
              </a:ext>
            </a:extLst>
          </p:cNvPr>
          <p:cNvSpPr/>
          <p:nvPr/>
        </p:nvSpPr>
        <p:spPr>
          <a:xfrm>
            <a:off x="532227" y="3513213"/>
            <a:ext cx="80795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１＋１が２ではなく、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７～８倍に強く感じる味はあった？</a:t>
            </a:r>
            <a:endParaRPr lang="en-US" altLang="ja-JP" sz="40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F9E7710-8926-5772-813A-AF93B2C69FE8}"/>
              </a:ext>
            </a:extLst>
          </p:cNvPr>
          <p:cNvSpPr/>
          <p:nvPr/>
        </p:nvSpPr>
        <p:spPr>
          <a:xfrm>
            <a:off x="6918858" y="1622582"/>
            <a:ext cx="164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/>
              <a:t>合わせだし</a:t>
            </a:r>
            <a:endParaRPr lang="en-US" altLang="ja-JP" sz="36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A0673A1-69FE-9A35-0819-B7890EF82670}"/>
              </a:ext>
            </a:extLst>
          </p:cNvPr>
          <p:cNvSpPr/>
          <p:nvPr/>
        </p:nvSpPr>
        <p:spPr>
          <a:xfrm>
            <a:off x="3233749" y="4098394"/>
            <a:ext cx="2676501" cy="69269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99B611-BD11-7D26-5E52-D5266FCA2D07}"/>
              </a:ext>
            </a:extLst>
          </p:cNvPr>
          <p:cNvSpPr txBox="1"/>
          <p:nvPr/>
        </p:nvSpPr>
        <p:spPr>
          <a:xfrm>
            <a:off x="1331640" y="5135918"/>
            <a:ext cx="6409217" cy="1228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5400" dirty="0">
              <a:latin typeface="+mn-ea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660584-2FD4-F06E-AA67-00AAD9018380}"/>
              </a:ext>
            </a:extLst>
          </p:cNvPr>
          <p:cNvSpPr/>
          <p:nvPr/>
        </p:nvSpPr>
        <p:spPr>
          <a:xfrm>
            <a:off x="589759" y="5380710"/>
            <a:ext cx="8079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/>
              <a:t>「〇〇味」の相乗効果</a:t>
            </a:r>
            <a:endParaRPr lang="en-US" altLang="ja-JP" sz="4800" b="1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54CDEB-05BA-5981-B655-F2764474ADC7}"/>
              </a:ext>
            </a:extLst>
          </p:cNvPr>
          <p:cNvSpPr/>
          <p:nvPr/>
        </p:nvSpPr>
        <p:spPr>
          <a:xfrm>
            <a:off x="4091371" y="5090518"/>
            <a:ext cx="364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/>
              <a:t>そうじょう　こうか</a:t>
            </a:r>
            <a:endParaRPr lang="en-US" altLang="ja-JP" sz="2400" b="1" dirty="0"/>
          </a:p>
        </p:txBody>
      </p:sp>
      <p:sp>
        <p:nvSpPr>
          <p:cNvPr id="17" name="円/楕円 4">
            <a:extLst>
              <a:ext uri="{FF2B5EF4-FFF2-40B4-BE49-F238E27FC236}">
                <a16:creationId xmlns:a16="http://schemas.microsoft.com/office/drawing/2014/main" id="{ED91D259-1183-9351-5AEE-D8409E28025C}"/>
              </a:ext>
            </a:extLst>
          </p:cNvPr>
          <p:cNvSpPr/>
          <p:nvPr/>
        </p:nvSpPr>
        <p:spPr>
          <a:xfrm>
            <a:off x="1084213" y="2329818"/>
            <a:ext cx="671332" cy="65588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4">
            <a:extLst>
              <a:ext uri="{FF2B5EF4-FFF2-40B4-BE49-F238E27FC236}">
                <a16:creationId xmlns:a16="http://schemas.microsoft.com/office/drawing/2014/main" id="{7E4AD1F2-88D2-9CE9-90D0-7A02A2AF1BDF}"/>
              </a:ext>
            </a:extLst>
          </p:cNvPr>
          <p:cNvSpPr/>
          <p:nvPr/>
        </p:nvSpPr>
        <p:spPr>
          <a:xfrm>
            <a:off x="4232332" y="2365235"/>
            <a:ext cx="711931" cy="736452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2F10D5B-CFBC-5F46-CF92-794518697B8A}"/>
              </a:ext>
            </a:extLst>
          </p:cNvPr>
          <p:cNvSpPr/>
          <p:nvPr/>
        </p:nvSpPr>
        <p:spPr>
          <a:xfrm>
            <a:off x="488776" y="1579850"/>
            <a:ext cx="2173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こんぶだし</a:t>
            </a:r>
            <a:endParaRPr lang="en-US" altLang="ja-JP" sz="32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EF2E6A5-CB0B-C6C4-8100-6662DCAEECC3}"/>
              </a:ext>
            </a:extLst>
          </p:cNvPr>
          <p:cNvSpPr/>
          <p:nvPr/>
        </p:nvSpPr>
        <p:spPr>
          <a:xfrm>
            <a:off x="3559369" y="1605578"/>
            <a:ext cx="2173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かつおだし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418437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147DD-B66B-1EEA-231E-53D4357AE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151397-F3C2-2F2C-1BE8-B0D9E6B7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0732" y="5867433"/>
            <a:ext cx="2133600" cy="365125"/>
          </a:xfrm>
        </p:spPr>
        <p:txBody>
          <a:bodyPr/>
          <a:lstStyle/>
          <a:p>
            <a:fld id="{2B29AF24-91BF-4412-8596-E5B6F1BEE7B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台形 4">
            <a:extLst>
              <a:ext uri="{FF2B5EF4-FFF2-40B4-BE49-F238E27FC236}">
                <a16:creationId xmlns:a16="http://schemas.microsoft.com/office/drawing/2014/main" id="{EAA38C82-DDB3-99FB-37A6-8A1B2C0DD308}"/>
              </a:ext>
            </a:extLst>
          </p:cNvPr>
          <p:cNvSpPr/>
          <p:nvPr/>
        </p:nvSpPr>
        <p:spPr>
          <a:xfrm flipV="1">
            <a:off x="6651377" y="1524657"/>
            <a:ext cx="2133599" cy="1904343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台形 5">
            <a:extLst>
              <a:ext uri="{FF2B5EF4-FFF2-40B4-BE49-F238E27FC236}">
                <a16:creationId xmlns:a16="http://schemas.microsoft.com/office/drawing/2014/main" id="{14755FC4-1311-D959-FE5F-ABAD38B005B8}"/>
              </a:ext>
            </a:extLst>
          </p:cNvPr>
          <p:cNvSpPr/>
          <p:nvPr/>
        </p:nvSpPr>
        <p:spPr>
          <a:xfrm flipV="1">
            <a:off x="3454958" y="1488507"/>
            <a:ext cx="2173619" cy="1940494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4CB8C6C-FF75-5E7D-A1D3-EEAB0AEBDE0E}"/>
              </a:ext>
            </a:extLst>
          </p:cNvPr>
          <p:cNvSpPr/>
          <p:nvPr/>
        </p:nvSpPr>
        <p:spPr>
          <a:xfrm>
            <a:off x="2536569" y="1922830"/>
            <a:ext cx="71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 dirty="0">
                <a:solidFill>
                  <a:srgbClr val="FF0000"/>
                </a:solidFill>
              </a:rPr>
              <a:t>＋</a:t>
            </a:r>
            <a:endParaRPr lang="en-US" altLang="ja-JP" sz="6600" b="1" dirty="0">
              <a:solidFill>
                <a:srgbClr val="FF0000"/>
              </a:solidFill>
            </a:endParaRPr>
          </a:p>
        </p:txBody>
      </p:sp>
      <p:sp>
        <p:nvSpPr>
          <p:cNvPr id="8" name="台形 7">
            <a:extLst>
              <a:ext uri="{FF2B5EF4-FFF2-40B4-BE49-F238E27FC236}">
                <a16:creationId xmlns:a16="http://schemas.microsoft.com/office/drawing/2014/main" id="{CB6A37F0-AC77-58C6-7806-B9F7247F2286}"/>
              </a:ext>
            </a:extLst>
          </p:cNvPr>
          <p:cNvSpPr/>
          <p:nvPr/>
        </p:nvSpPr>
        <p:spPr>
          <a:xfrm flipV="1">
            <a:off x="362949" y="1516134"/>
            <a:ext cx="2173620" cy="1904345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5DE3E4-706A-82EC-3DA1-280DA62412D1}"/>
              </a:ext>
            </a:extLst>
          </p:cNvPr>
          <p:cNvSpPr txBox="1"/>
          <p:nvPr/>
        </p:nvSpPr>
        <p:spPr>
          <a:xfrm>
            <a:off x="190128" y="216425"/>
            <a:ext cx="878497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+mn-ea"/>
              </a:rPr>
              <a:t>青と赤を混ぜてみよう</a:t>
            </a:r>
            <a:endParaRPr kumimoji="1" lang="en-US" altLang="ja-JP" sz="4800" dirty="0">
              <a:latin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522227-CE89-DC3F-D868-75C4AD62168B}"/>
              </a:ext>
            </a:extLst>
          </p:cNvPr>
          <p:cNvSpPr/>
          <p:nvPr/>
        </p:nvSpPr>
        <p:spPr>
          <a:xfrm>
            <a:off x="5579427" y="2032903"/>
            <a:ext cx="7119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 dirty="0">
                <a:solidFill>
                  <a:srgbClr val="FF0000"/>
                </a:solidFill>
              </a:rPr>
              <a:t>＝</a:t>
            </a:r>
            <a:endParaRPr lang="en-US" altLang="ja-JP" sz="6600" b="1" dirty="0">
              <a:solidFill>
                <a:srgbClr val="FF000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869D857-D995-394D-128A-17521E4CBE9B}"/>
              </a:ext>
            </a:extLst>
          </p:cNvPr>
          <p:cNvSpPr/>
          <p:nvPr/>
        </p:nvSpPr>
        <p:spPr>
          <a:xfrm>
            <a:off x="532227" y="3513213"/>
            <a:ext cx="80795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１＋１が２ではなく、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７～８倍に強く感じる味はあった？</a:t>
            </a:r>
            <a:endParaRPr lang="en-US" altLang="ja-JP" sz="40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5A9944-00E3-06DA-0695-9C6E64573685}"/>
              </a:ext>
            </a:extLst>
          </p:cNvPr>
          <p:cNvSpPr/>
          <p:nvPr/>
        </p:nvSpPr>
        <p:spPr>
          <a:xfrm>
            <a:off x="6918858" y="1622582"/>
            <a:ext cx="164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/>
              <a:t>合わせだし</a:t>
            </a:r>
            <a:endParaRPr lang="en-US" altLang="ja-JP" sz="36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8833FFB-35BE-8EE2-D938-92F6E4964DE4}"/>
              </a:ext>
            </a:extLst>
          </p:cNvPr>
          <p:cNvSpPr/>
          <p:nvPr/>
        </p:nvSpPr>
        <p:spPr>
          <a:xfrm>
            <a:off x="3233749" y="4098394"/>
            <a:ext cx="2676501" cy="69269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4550674-C5D1-66E2-5EFB-D76078E50717}"/>
              </a:ext>
            </a:extLst>
          </p:cNvPr>
          <p:cNvSpPr txBox="1"/>
          <p:nvPr/>
        </p:nvSpPr>
        <p:spPr>
          <a:xfrm>
            <a:off x="1331640" y="5135918"/>
            <a:ext cx="6409217" cy="1228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5400" dirty="0">
              <a:latin typeface="+mn-ea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D0F35DA-8B40-2FF3-0B36-C4570EDCB816}"/>
              </a:ext>
            </a:extLst>
          </p:cNvPr>
          <p:cNvSpPr/>
          <p:nvPr/>
        </p:nvSpPr>
        <p:spPr>
          <a:xfrm>
            <a:off x="589759" y="5380710"/>
            <a:ext cx="8079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/>
              <a:t>「</a:t>
            </a:r>
            <a:r>
              <a:rPr lang="ja-JP" altLang="en-US" sz="4800" b="1" dirty="0">
                <a:solidFill>
                  <a:srgbClr val="FF0000"/>
                </a:solidFill>
              </a:rPr>
              <a:t>うま味</a:t>
            </a:r>
            <a:r>
              <a:rPr lang="ja-JP" altLang="en-US" sz="4800" b="1" dirty="0"/>
              <a:t>」の相乗効果</a:t>
            </a:r>
            <a:endParaRPr lang="en-US" altLang="ja-JP" sz="4800" b="1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9C442B4-5D2C-C957-0AB8-C20DD1FE4C2E}"/>
              </a:ext>
            </a:extLst>
          </p:cNvPr>
          <p:cNvSpPr/>
          <p:nvPr/>
        </p:nvSpPr>
        <p:spPr>
          <a:xfrm>
            <a:off x="4091371" y="5090518"/>
            <a:ext cx="364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/>
              <a:t>そうじょう　こうか</a:t>
            </a:r>
            <a:endParaRPr lang="en-US" altLang="ja-JP" sz="2400" b="1" dirty="0"/>
          </a:p>
        </p:txBody>
      </p:sp>
      <p:sp>
        <p:nvSpPr>
          <p:cNvPr id="17" name="円/楕円 4">
            <a:extLst>
              <a:ext uri="{FF2B5EF4-FFF2-40B4-BE49-F238E27FC236}">
                <a16:creationId xmlns:a16="http://schemas.microsoft.com/office/drawing/2014/main" id="{8C00CB32-9458-275F-C391-F4584462CC54}"/>
              </a:ext>
            </a:extLst>
          </p:cNvPr>
          <p:cNvSpPr/>
          <p:nvPr/>
        </p:nvSpPr>
        <p:spPr>
          <a:xfrm>
            <a:off x="1084213" y="2329818"/>
            <a:ext cx="671332" cy="65588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4">
            <a:extLst>
              <a:ext uri="{FF2B5EF4-FFF2-40B4-BE49-F238E27FC236}">
                <a16:creationId xmlns:a16="http://schemas.microsoft.com/office/drawing/2014/main" id="{4447889B-9C84-7D8C-CF9B-65EB10BFE680}"/>
              </a:ext>
            </a:extLst>
          </p:cNvPr>
          <p:cNvSpPr/>
          <p:nvPr/>
        </p:nvSpPr>
        <p:spPr>
          <a:xfrm>
            <a:off x="4232332" y="2365235"/>
            <a:ext cx="711931" cy="736452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5CB24F7-C83C-884A-EAF9-6B7D63EF48DF}"/>
              </a:ext>
            </a:extLst>
          </p:cNvPr>
          <p:cNvSpPr/>
          <p:nvPr/>
        </p:nvSpPr>
        <p:spPr>
          <a:xfrm>
            <a:off x="488776" y="1579850"/>
            <a:ext cx="2173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こんぶだし</a:t>
            </a:r>
            <a:endParaRPr lang="en-US" altLang="ja-JP" sz="32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0B977A9-F334-0A28-E3EC-975B4E2F1A12}"/>
              </a:ext>
            </a:extLst>
          </p:cNvPr>
          <p:cNvSpPr/>
          <p:nvPr/>
        </p:nvSpPr>
        <p:spPr>
          <a:xfrm>
            <a:off x="3559369" y="1605578"/>
            <a:ext cx="2173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かつおだし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36897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B27C3-7956-0E5E-09C3-51DEBD444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吹き出し 3">
            <a:extLst>
              <a:ext uri="{FF2B5EF4-FFF2-40B4-BE49-F238E27FC236}">
                <a16:creationId xmlns:a16="http://schemas.microsoft.com/office/drawing/2014/main" id="{CAB38F19-A48A-563F-B0D9-9D65639F26A3}"/>
              </a:ext>
            </a:extLst>
          </p:cNvPr>
          <p:cNvSpPr/>
          <p:nvPr/>
        </p:nvSpPr>
        <p:spPr>
          <a:xfrm>
            <a:off x="611560" y="4599454"/>
            <a:ext cx="8048518" cy="1493842"/>
          </a:xfrm>
          <a:prstGeom prst="wedgeRoundRectCallout">
            <a:avLst>
              <a:gd name="adj1" fmla="val -36414"/>
              <a:gd name="adj2" fmla="val 8011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A7D806-D4E2-1C18-252A-FBCBD11EA52A}"/>
              </a:ext>
            </a:extLst>
          </p:cNvPr>
          <p:cNvSpPr txBox="1"/>
          <p:nvPr/>
        </p:nvSpPr>
        <p:spPr>
          <a:xfrm>
            <a:off x="179512" y="270617"/>
            <a:ext cx="878497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5400" dirty="0">
              <a:latin typeface="+mn-e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AF70164-699C-6AC7-2F92-A464D3B4D966}"/>
              </a:ext>
            </a:extLst>
          </p:cNvPr>
          <p:cNvSpPr/>
          <p:nvPr/>
        </p:nvSpPr>
        <p:spPr>
          <a:xfrm>
            <a:off x="1630686" y="1453476"/>
            <a:ext cx="2250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/>
              <a:t>こんぶ</a:t>
            </a:r>
            <a:endParaRPr lang="en-US" altLang="ja-JP" sz="40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2C1009-D8CE-F927-B19C-C45A56ED4AFF}"/>
              </a:ext>
            </a:extLst>
          </p:cNvPr>
          <p:cNvSpPr/>
          <p:nvPr/>
        </p:nvSpPr>
        <p:spPr>
          <a:xfrm>
            <a:off x="5315002" y="1364463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かつおぶし</a:t>
            </a:r>
            <a:endParaRPr lang="en-US" altLang="ja-JP" sz="40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3862AC-28F2-C6C1-7837-EF7F3B8B6C25}"/>
              </a:ext>
            </a:extLst>
          </p:cNvPr>
          <p:cNvSpPr/>
          <p:nvPr/>
        </p:nvSpPr>
        <p:spPr>
          <a:xfrm>
            <a:off x="532226" y="340826"/>
            <a:ext cx="8611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/>
              <a:t>だし用食材と「だしがら」の味見</a:t>
            </a:r>
            <a:endParaRPr lang="en-US" altLang="ja-JP" sz="48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F1ED10C-524F-521F-941D-F40CD2FFD884}"/>
              </a:ext>
            </a:extLst>
          </p:cNvPr>
          <p:cNvSpPr/>
          <p:nvPr/>
        </p:nvSpPr>
        <p:spPr>
          <a:xfrm>
            <a:off x="1107427" y="4718106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/>
              <a:t>煮干し、こんぶ、かつおぶしの</a:t>
            </a:r>
            <a:endParaRPr lang="en-US" altLang="ja-JP" sz="4000" b="1" dirty="0"/>
          </a:p>
          <a:p>
            <a:r>
              <a:rPr lang="ja-JP" altLang="en-US" sz="4000" b="1" dirty="0">
                <a:solidFill>
                  <a:srgbClr val="FF0000"/>
                </a:solidFill>
              </a:rPr>
              <a:t>「だしがら」</a:t>
            </a:r>
            <a:r>
              <a:rPr lang="ja-JP" altLang="en-US" sz="4000" b="1" dirty="0"/>
              <a:t>はどんな味だった？</a:t>
            </a:r>
            <a:endParaRPr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55BEAB-3F28-2E91-C3CF-245E0E50B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19" y="2049039"/>
            <a:ext cx="3546121" cy="23634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AA19D3-66C3-7009-4B61-560153D7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16179"/>
            <a:ext cx="4677590" cy="1689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DEF7354-39B1-B002-EA50-A8D2B10B656C}"/>
              </a:ext>
            </a:extLst>
          </p:cNvPr>
          <p:cNvSpPr/>
          <p:nvPr/>
        </p:nvSpPr>
        <p:spPr>
          <a:xfrm>
            <a:off x="3540521" y="4001530"/>
            <a:ext cx="15657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D97B82-164A-2456-23DF-F3CC09342447}"/>
              </a:ext>
            </a:extLst>
          </p:cNvPr>
          <p:cNvSpPr/>
          <p:nvPr/>
        </p:nvSpPr>
        <p:spPr>
          <a:xfrm>
            <a:off x="7521977" y="4365104"/>
            <a:ext cx="1442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</p:spTree>
    <p:extLst>
      <p:ext uri="{BB962C8B-B14F-4D97-AF65-F5344CB8AC3E}">
        <p14:creationId xmlns:p14="http://schemas.microsoft.com/office/powerpoint/2010/main" val="353978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B88BA4C-8C92-5EEC-4405-4DD6DE31E335}"/>
              </a:ext>
            </a:extLst>
          </p:cNvPr>
          <p:cNvSpPr/>
          <p:nvPr/>
        </p:nvSpPr>
        <p:spPr>
          <a:xfrm>
            <a:off x="251520" y="1340768"/>
            <a:ext cx="3982544" cy="26473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2159F5-0352-4D78-31AD-0C2280B55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72" y="2421353"/>
            <a:ext cx="1819721" cy="12128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C64252-49E6-6738-BF94-AFCA0826B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932" y="1502007"/>
            <a:ext cx="2438798" cy="881032"/>
          </a:xfrm>
          <a:prstGeom prst="rect">
            <a:avLst/>
          </a:prstGeom>
        </p:spPr>
      </p:pic>
      <p:pic>
        <p:nvPicPr>
          <p:cNvPr id="3074" name="Picture 2" descr="C:\Users\nami fukutome\Documents\000-授業・セミナー\20180926_大田区萩中小学校\スライド写真\shutterstock_2327945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1" y="1640070"/>
            <a:ext cx="2830244" cy="188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円/楕円 23"/>
          <p:cNvSpPr/>
          <p:nvPr/>
        </p:nvSpPr>
        <p:spPr>
          <a:xfrm>
            <a:off x="1461323" y="4235192"/>
            <a:ext cx="6312372" cy="18753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1782192" y="3127854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みそ</a:t>
            </a:r>
            <a:endParaRPr lang="en-US" altLang="ja-JP" sz="4000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5604892" y="3280254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</a:rPr>
              <a:t>だし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581538" y="4848583"/>
            <a:ext cx="6073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みそ汁の「実」</a:t>
            </a:r>
            <a:endParaRPr lang="en-US" altLang="ja-JP" sz="4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92B763-DFC1-4068-A177-76F689EFD082}"/>
              </a:ext>
            </a:extLst>
          </p:cNvPr>
          <p:cNvSpPr txBox="1"/>
          <p:nvPr/>
        </p:nvSpPr>
        <p:spPr>
          <a:xfrm>
            <a:off x="585992" y="306495"/>
            <a:ext cx="768672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+mn-ea"/>
              </a:rPr>
              <a:t>みそ汁は何からできている？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2A0B47-E14E-4D39-9CEB-90B1B486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10D82D6-F9A8-5FC5-2D4D-84CF220CD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68" y="2584582"/>
            <a:ext cx="1819721" cy="558476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ABCF562-CDFF-CC71-0706-BB655C3D3499}"/>
              </a:ext>
            </a:extLst>
          </p:cNvPr>
          <p:cNvSpPr/>
          <p:nvPr/>
        </p:nvSpPr>
        <p:spPr>
          <a:xfrm>
            <a:off x="4429351" y="1352637"/>
            <a:ext cx="4462123" cy="26473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66EF46B-24AC-E728-FA64-3FF94DBA628C}"/>
              </a:ext>
            </a:extLst>
          </p:cNvPr>
          <p:cNvSpPr/>
          <p:nvPr/>
        </p:nvSpPr>
        <p:spPr>
          <a:xfrm>
            <a:off x="5311820" y="3594981"/>
            <a:ext cx="1442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C83EDC7-C4DC-6E59-6A02-84DDAB7E3352}"/>
              </a:ext>
            </a:extLst>
          </p:cNvPr>
          <p:cNvSpPr/>
          <p:nvPr/>
        </p:nvSpPr>
        <p:spPr>
          <a:xfrm>
            <a:off x="7429635" y="3096240"/>
            <a:ext cx="1442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D1AB2C9-30E2-0451-F7BC-C1A3841B4100}"/>
              </a:ext>
            </a:extLst>
          </p:cNvPr>
          <p:cNvSpPr/>
          <p:nvPr/>
        </p:nvSpPr>
        <p:spPr>
          <a:xfrm>
            <a:off x="6830201" y="2336221"/>
            <a:ext cx="1442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</p:spTree>
    <p:extLst>
      <p:ext uri="{BB962C8B-B14F-4D97-AF65-F5344CB8AC3E}">
        <p14:creationId xmlns:p14="http://schemas.microsoft.com/office/powerpoint/2010/main" val="1691547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CD64A-788B-7816-59DD-616E15DD1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34F3BC4-104C-E695-3DA3-C3BB737A14FB}"/>
              </a:ext>
            </a:extLst>
          </p:cNvPr>
          <p:cNvSpPr/>
          <p:nvPr/>
        </p:nvSpPr>
        <p:spPr>
          <a:xfrm>
            <a:off x="251520" y="1340768"/>
            <a:ext cx="3982544" cy="26473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33A656-7B44-DDEA-C68B-89C940F2A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31" y="2421353"/>
            <a:ext cx="1819721" cy="12128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2B5B8D2-4787-877A-E67C-8A01956B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891" y="1502007"/>
            <a:ext cx="2438798" cy="881032"/>
          </a:xfrm>
          <a:prstGeom prst="rect">
            <a:avLst/>
          </a:prstGeom>
        </p:spPr>
      </p:pic>
      <p:pic>
        <p:nvPicPr>
          <p:cNvPr id="3074" name="Picture 2" descr="C:\Users\nami fukutome\Documents\000-授業・セミナー\20180926_大田区萩中小学校\スライド写真\shutterstock_232794559.jpg">
            <a:extLst>
              <a:ext uri="{FF2B5EF4-FFF2-40B4-BE49-F238E27FC236}">
                <a16:creationId xmlns:a16="http://schemas.microsoft.com/office/drawing/2014/main" id="{E310B917-D1F3-EFB1-70DB-12EAE9F04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1" y="1640070"/>
            <a:ext cx="2830244" cy="188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円/楕円 23">
            <a:extLst>
              <a:ext uri="{FF2B5EF4-FFF2-40B4-BE49-F238E27FC236}">
                <a16:creationId xmlns:a16="http://schemas.microsoft.com/office/drawing/2014/main" id="{3A881A97-D9CD-E499-30DF-289C37FC3697}"/>
              </a:ext>
            </a:extLst>
          </p:cNvPr>
          <p:cNvSpPr/>
          <p:nvPr/>
        </p:nvSpPr>
        <p:spPr>
          <a:xfrm>
            <a:off x="1461323" y="4235192"/>
            <a:ext cx="6312372" cy="18753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1E32055-F10F-94BE-D20E-8C078B7C9E18}"/>
              </a:ext>
            </a:extLst>
          </p:cNvPr>
          <p:cNvSpPr/>
          <p:nvPr/>
        </p:nvSpPr>
        <p:spPr>
          <a:xfrm>
            <a:off x="1782192" y="3127854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みそ</a:t>
            </a:r>
            <a:endParaRPr lang="en-US" altLang="ja-JP" sz="4000" b="1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4A8B755-A8C2-7982-E555-06F9771BE6BE}"/>
              </a:ext>
            </a:extLst>
          </p:cNvPr>
          <p:cNvSpPr/>
          <p:nvPr/>
        </p:nvSpPr>
        <p:spPr>
          <a:xfrm>
            <a:off x="5604892" y="3280254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</a:rPr>
              <a:t>だし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441EA48-C95C-8623-E0EF-49DF39251503}"/>
              </a:ext>
            </a:extLst>
          </p:cNvPr>
          <p:cNvSpPr/>
          <p:nvPr/>
        </p:nvSpPr>
        <p:spPr>
          <a:xfrm>
            <a:off x="1581538" y="4848583"/>
            <a:ext cx="6073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みそ汁の「実」</a:t>
            </a:r>
            <a:endParaRPr lang="en-US" altLang="ja-JP" sz="4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E8813E-E5ED-B36B-07E7-F5C8C654B80C}"/>
              </a:ext>
            </a:extLst>
          </p:cNvPr>
          <p:cNvSpPr txBox="1"/>
          <p:nvPr/>
        </p:nvSpPr>
        <p:spPr>
          <a:xfrm>
            <a:off x="585992" y="306495"/>
            <a:ext cx="768672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+mn-ea"/>
              </a:rPr>
              <a:t>みそ汁は何からできている？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FE6E32-7A3D-F083-887A-1B766FB0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BEFD6B1-A4CF-C751-785F-D65C4E6E2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68" y="2584582"/>
            <a:ext cx="1819721" cy="558476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6758CAE-4384-8AC4-00DB-13EE1A9F9A6A}"/>
              </a:ext>
            </a:extLst>
          </p:cNvPr>
          <p:cNvSpPr/>
          <p:nvPr/>
        </p:nvSpPr>
        <p:spPr>
          <a:xfrm>
            <a:off x="4429351" y="1352637"/>
            <a:ext cx="4462123" cy="26473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861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05FF5DEF-6E48-26F3-11A9-A99F6EBD3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59" y="1206860"/>
            <a:ext cx="2656632" cy="17710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6E86CCF-66B0-AD61-372C-B8C24BEB1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56" y="2186117"/>
            <a:ext cx="1819721" cy="1212844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EE2D116-F4DD-6E8C-AB41-9F18F2C2526B}"/>
              </a:ext>
            </a:extLst>
          </p:cNvPr>
          <p:cNvSpPr/>
          <p:nvPr/>
        </p:nvSpPr>
        <p:spPr>
          <a:xfrm>
            <a:off x="4140393" y="1042594"/>
            <a:ext cx="4877918" cy="2641298"/>
          </a:xfrm>
          <a:prstGeom prst="roundRect">
            <a:avLst>
              <a:gd name="adj" fmla="val 1089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latin typeface="+mn-ea"/>
              </a:rPr>
              <a:t>汁のおいしさの決めては「うま味」！</a:t>
            </a:r>
            <a:endParaRPr kumimoji="1" lang="en-US" altLang="ja-JP" sz="4000" b="1" dirty="0">
              <a:latin typeface="+mn-e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51519" y="2585906"/>
            <a:ext cx="1947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みそ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しょうゆ</a:t>
            </a:r>
            <a:endParaRPr lang="en-US" altLang="ja-JP" sz="4000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5508104" y="2969314"/>
            <a:ext cx="364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だし</a:t>
            </a:r>
            <a:endParaRPr lang="en-US" altLang="ja-JP" sz="4000" b="1" dirty="0"/>
          </a:p>
        </p:txBody>
      </p:sp>
      <p:sp>
        <p:nvSpPr>
          <p:cNvPr id="27" name="正方形/長方形 26"/>
          <p:cNvSpPr/>
          <p:nvPr/>
        </p:nvSpPr>
        <p:spPr>
          <a:xfrm>
            <a:off x="5208225" y="3762035"/>
            <a:ext cx="3495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u="sng" dirty="0"/>
              <a:t>汁の「実」</a:t>
            </a:r>
            <a:endParaRPr lang="en-US" altLang="ja-JP" sz="4000" b="1" u="sng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B3F3595-15F1-DE46-5597-05E382709AC0}"/>
              </a:ext>
            </a:extLst>
          </p:cNvPr>
          <p:cNvSpPr/>
          <p:nvPr/>
        </p:nvSpPr>
        <p:spPr>
          <a:xfrm>
            <a:off x="4516817" y="4600879"/>
            <a:ext cx="4264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野菜・大豆製品・肉・魚など</a:t>
            </a:r>
            <a:endParaRPr lang="en-US" altLang="ja-JP" sz="4000" b="1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256971E-2AC1-4A5A-B04D-5F6093CD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44BDB0-314B-8FFD-25FB-72454DDD89C3}"/>
              </a:ext>
            </a:extLst>
          </p:cNvPr>
          <p:cNvSpPr/>
          <p:nvPr/>
        </p:nvSpPr>
        <p:spPr>
          <a:xfrm>
            <a:off x="135311" y="6034992"/>
            <a:ext cx="9135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うま味成分はさまざまな食材・調味料に入っている！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B478DD3-7716-87AB-AB4D-C81438E155DA}"/>
              </a:ext>
            </a:extLst>
          </p:cNvPr>
          <p:cNvSpPr/>
          <p:nvPr/>
        </p:nvSpPr>
        <p:spPr>
          <a:xfrm>
            <a:off x="251520" y="1042594"/>
            <a:ext cx="3888872" cy="4890690"/>
          </a:xfrm>
          <a:prstGeom prst="roundRect">
            <a:avLst>
              <a:gd name="adj" fmla="val 726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EAA6CDCA-FB42-9080-03D5-51F54C8A0F7E}"/>
              </a:ext>
            </a:extLst>
          </p:cNvPr>
          <p:cNvSpPr/>
          <p:nvPr/>
        </p:nvSpPr>
        <p:spPr>
          <a:xfrm>
            <a:off x="4187510" y="3626749"/>
            <a:ext cx="4830800" cy="239649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2B218EC-D099-77A6-0990-D7AEBBDA3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32" y="1185169"/>
            <a:ext cx="2438798" cy="88103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0E36D46-7C2D-28E5-9B66-4EF432C30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910" y="2187504"/>
            <a:ext cx="2321950" cy="712611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E43CF76D-D349-05B7-1346-2267C8DFEF1D}"/>
              </a:ext>
            </a:extLst>
          </p:cNvPr>
          <p:cNvSpPr/>
          <p:nvPr/>
        </p:nvSpPr>
        <p:spPr>
          <a:xfrm>
            <a:off x="3017055" y="2916727"/>
            <a:ext cx="2201641" cy="1549848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DD45E5-E2A8-8CAE-DB52-298DFDB1D1C1}"/>
              </a:ext>
            </a:extLst>
          </p:cNvPr>
          <p:cNvSpPr/>
          <p:nvPr/>
        </p:nvSpPr>
        <p:spPr>
          <a:xfrm>
            <a:off x="2969937" y="3087087"/>
            <a:ext cx="2317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</a:rPr>
              <a:t>うま味</a:t>
            </a:r>
            <a:endParaRPr lang="en-US" altLang="ja-JP" sz="40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</a:rPr>
              <a:t>成分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だし醤油を注ぐ">
            <a:extLst>
              <a:ext uri="{FF2B5EF4-FFF2-40B4-BE49-F238E27FC236}">
                <a16:creationId xmlns:a16="http://schemas.microsoft.com/office/drawing/2014/main" id="{4FDD25BB-EA73-E10F-33A7-9ABD04C96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9" y="4225249"/>
            <a:ext cx="2324773" cy="154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C1AA65-9374-D062-9FDD-0482EA5A2E4E}"/>
              </a:ext>
            </a:extLst>
          </p:cNvPr>
          <p:cNvSpPr/>
          <p:nvPr/>
        </p:nvSpPr>
        <p:spPr>
          <a:xfrm>
            <a:off x="7773881" y="2870703"/>
            <a:ext cx="1442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B9C849F-7B9C-81B6-B820-D076F597D00B}"/>
              </a:ext>
            </a:extLst>
          </p:cNvPr>
          <p:cNvSpPr/>
          <p:nvPr/>
        </p:nvSpPr>
        <p:spPr>
          <a:xfrm>
            <a:off x="5355722" y="3355705"/>
            <a:ext cx="1442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93A1CFF-7ED2-0ECD-8A7C-51554B0BF800}"/>
              </a:ext>
            </a:extLst>
          </p:cNvPr>
          <p:cNvSpPr/>
          <p:nvPr/>
        </p:nvSpPr>
        <p:spPr>
          <a:xfrm>
            <a:off x="6773262" y="1991946"/>
            <a:ext cx="14425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</p:spTree>
    <p:extLst>
      <p:ext uri="{BB962C8B-B14F-4D97-AF65-F5344CB8AC3E}">
        <p14:creationId xmlns:p14="http://schemas.microsoft.com/office/powerpoint/2010/main" val="3118569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+mn-ea"/>
              </a:rPr>
              <a:t>「だしの教室」をふり返って</a:t>
            </a:r>
            <a:endParaRPr kumimoji="1" lang="en-US" altLang="ja-JP" sz="4000" b="1" dirty="0">
              <a:latin typeface="+mn-ea"/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641816" y="2460838"/>
            <a:ext cx="8352928" cy="2746648"/>
          </a:xfrm>
          <a:prstGeom prst="wedgeRoundRectCallout">
            <a:avLst>
              <a:gd name="adj1" fmla="val -34991"/>
              <a:gd name="adj2" fmla="val 6099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46732" y="2924944"/>
            <a:ext cx="8117756" cy="2528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ts val="3800"/>
              </a:lnSpc>
              <a:buFont typeface="Wingdings" panose="05000000000000000000" pitchFamily="2" charset="2"/>
              <a:buChar char="Ø"/>
            </a:pPr>
            <a:r>
              <a:rPr lang="ja-JP" altLang="en-US" sz="3600" b="1" dirty="0"/>
              <a:t>家では、どんなだしを使いますか？</a:t>
            </a:r>
            <a:endParaRPr lang="en-US" altLang="ja-JP" sz="3600" b="1" dirty="0"/>
          </a:p>
          <a:p>
            <a:pPr>
              <a:lnSpc>
                <a:spcPts val="3800"/>
              </a:lnSpc>
            </a:pPr>
            <a:r>
              <a:rPr lang="ja-JP" altLang="en-US" sz="3600" b="1" dirty="0"/>
              <a:t>　　</a:t>
            </a:r>
            <a:endParaRPr lang="en-US" altLang="ja-JP" sz="3600" b="1" dirty="0"/>
          </a:p>
          <a:p>
            <a:pPr marL="571500" indent="-571500">
              <a:lnSpc>
                <a:spcPts val="3800"/>
              </a:lnSpc>
              <a:buFont typeface="Wingdings" panose="05000000000000000000" pitchFamily="2" charset="2"/>
              <a:buChar char="Ø"/>
            </a:pPr>
            <a:r>
              <a:rPr lang="ja-JP" altLang="en-US" sz="3600" b="1" dirty="0"/>
              <a:t>どんな実を入れて、汁ものやスープ</a:t>
            </a:r>
            <a:endParaRPr lang="en-US" altLang="ja-JP" sz="3600" b="1" dirty="0"/>
          </a:p>
          <a:p>
            <a:pPr>
              <a:lnSpc>
                <a:spcPts val="3800"/>
              </a:lnSpc>
            </a:pPr>
            <a:r>
              <a:rPr lang="ja-JP" altLang="en-US" sz="3600" b="1" dirty="0"/>
              <a:t>　　をつくりますか？</a:t>
            </a:r>
            <a:endParaRPr lang="en-US" altLang="ja-JP" sz="3600" b="1" dirty="0"/>
          </a:p>
          <a:p>
            <a:pPr>
              <a:lnSpc>
                <a:spcPts val="3800"/>
              </a:lnSpc>
            </a:pPr>
            <a:endParaRPr lang="en-US" altLang="ja-JP" sz="36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9512" y="10825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FF0000"/>
                </a:solidFill>
                <a:latin typeface="+mn-ea"/>
              </a:rPr>
              <a:t>お家の人と、「だし」「汁のおいしさ」のことを</a:t>
            </a:r>
            <a:endParaRPr kumimoji="1" lang="en-US" altLang="ja-JP" sz="36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kumimoji="1" lang="ja-JP" altLang="en-US" sz="3600" b="1" dirty="0">
                <a:solidFill>
                  <a:srgbClr val="FF0000"/>
                </a:solidFill>
                <a:latin typeface="+mn-ea"/>
              </a:rPr>
              <a:t>話してみましょう。</a:t>
            </a:r>
            <a:endParaRPr kumimoji="1" lang="en-US" altLang="ja-JP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81955D-D0D1-4B49-A372-36373A90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51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F307-A4E6-6B35-4EFD-4D95362A3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970AEC-5561-DC6A-F240-027D4EF5E27D}"/>
              </a:ext>
            </a:extLst>
          </p:cNvPr>
          <p:cNvSpPr/>
          <p:nvPr/>
        </p:nvSpPr>
        <p:spPr>
          <a:xfrm>
            <a:off x="2394330" y="2508615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赤</a:t>
            </a:r>
            <a:endParaRPr lang="en-US" altLang="ja-JP" sz="5400" b="1" dirty="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2EF0D0DA-C825-F346-1BAD-35EB94664F8E}"/>
              </a:ext>
            </a:extLst>
          </p:cNvPr>
          <p:cNvSpPr/>
          <p:nvPr/>
        </p:nvSpPr>
        <p:spPr>
          <a:xfrm>
            <a:off x="2246347" y="2316900"/>
            <a:ext cx="1708515" cy="156173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6F46A01-DFA5-A740-4FCA-5A11AA73A461}"/>
              </a:ext>
            </a:extLst>
          </p:cNvPr>
          <p:cNvSpPr/>
          <p:nvPr/>
        </p:nvSpPr>
        <p:spPr>
          <a:xfrm>
            <a:off x="2666688" y="2625025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黄</a:t>
            </a:r>
            <a:endParaRPr lang="en-US" altLang="ja-JP" sz="5400" b="1" dirty="0"/>
          </a:p>
        </p:txBody>
      </p:sp>
      <p:sp>
        <p:nvSpPr>
          <p:cNvPr id="10" name="台形 9">
            <a:extLst>
              <a:ext uri="{FF2B5EF4-FFF2-40B4-BE49-F238E27FC236}">
                <a16:creationId xmlns:a16="http://schemas.microsoft.com/office/drawing/2014/main" id="{D3ED88E0-0256-BC4A-609A-5477ABC0BC39}"/>
              </a:ext>
            </a:extLst>
          </p:cNvPr>
          <p:cNvSpPr/>
          <p:nvPr/>
        </p:nvSpPr>
        <p:spPr>
          <a:xfrm flipV="1">
            <a:off x="1763689" y="2060848"/>
            <a:ext cx="2456754" cy="2080556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9D9039-5436-722A-1949-4C341936534F}"/>
              </a:ext>
            </a:extLst>
          </p:cNvPr>
          <p:cNvSpPr/>
          <p:nvPr/>
        </p:nvSpPr>
        <p:spPr>
          <a:xfrm>
            <a:off x="1608973" y="4470515"/>
            <a:ext cx="59260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FF0000"/>
                </a:solidFill>
              </a:rPr>
              <a:t>どっちがすき？</a:t>
            </a:r>
            <a:endParaRPr lang="en-US" altLang="ja-JP" sz="54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5400" b="1" dirty="0">
                <a:solidFill>
                  <a:srgbClr val="FF0000"/>
                </a:solidFill>
              </a:rPr>
              <a:t>それは、どうして？</a:t>
            </a:r>
            <a:endParaRPr lang="en-US" altLang="ja-JP" sz="5400" b="1" dirty="0">
              <a:solidFill>
                <a:srgbClr val="FF0000"/>
              </a:solidFill>
            </a:endParaRPr>
          </a:p>
        </p:txBody>
      </p:sp>
      <p:sp>
        <p:nvSpPr>
          <p:cNvPr id="19" name="台形 18">
            <a:extLst>
              <a:ext uri="{FF2B5EF4-FFF2-40B4-BE49-F238E27FC236}">
                <a16:creationId xmlns:a16="http://schemas.microsoft.com/office/drawing/2014/main" id="{DBC02F76-DEA4-8FCC-9D43-AE9DCFE50931}"/>
              </a:ext>
            </a:extLst>
          </p:cNvPr>
          <p:cNvSpPr/>
          <p:nvPr/>
        </p:nvSpPr>
        <p:spPr>
          <a:xfrm flipV="1">
            <a:off x="5076056" y="2060848"/>
            <a:ext cx="2235153" cy="2014758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吹き出し 3">
            <a:extLst>
              <a:ext uri="{FF2B5EF4-FFF2-40B4-BE49-F238E27FC236}">
                <a16:creationId xmlns:a16="http://schemas.microsoft.com/office/drawing/2014/main" id="{9658509C-8AB1-0D2F-6EAE-5E5D8AC8D0B0}"/>
              </a:ext>
            </a:extLst>
          </p:cNvPr>
          <p:cNvSpPr/>
          <p:nvPr/>
        </p:nvSpPr>
        <p:spPr>
          <a:xfrm>
            <a:off x="251520" y="292767"/>
            <a:ext cx="8352928" cy="1156968"/>
          </a:xfrm>
          <a:prstGeom prst="wedgeRoundRectCallout">
            <a:avLst>
              <a:gd name="adj1" fmla="val -36414"/>
              <a:gd name="adj2" fmla="val 80115"/>
              <a:gd name="adj3" fmla="val 16667"/>
            </a:avLst>
          </a:prstGeom>
          <a:solidFill>
            <a:schemeClr val="bg1"/>
          </a:solidFill>
          <a:ln>
            <a:solidFill>
              <a:srgbClr val="F998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077C8BD-8241-CA76-18BB-B97FA8437F54}"/>
              </a:ext>
            </a:extLst>
          </p:cNvPr>
          <p:cNvSpPr/>
          <p:nvPr/>
        </p:nvSpPr>
        <p:spPr>
          <a:xfrm>
            <a:off x="388211" y="483345"/>
            <a:ext cx="8079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/>
              <a:t>ふたつの「みそ味」の液体をのんでみよう</a:t>
            </a:r>
            <a:endParaRPr lang="en-US" altLang="ja-JP" sz="3600" b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62A05E-12FA-4F44-64BF-9C16FE8C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9902" y="7284548"/>
            <a:ext cx="2133600" cy="365125"/>
          </a:xfrm>
        </p:spPr>
        <p:txBody>
          <a:bodyPr/>
          <a:lstStyle/>
          <a:p>
            <a:fld id="{2B29AF24-91BF-4412-8596-E5B6F1BEE7B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円/楕円 5">
            <a:extLst>
              <a:ext uri="{FF2B5EF4-FFF2-40B4-BE49-F238E27FC236}">
                <a16:creationId xmlns:a16="http://schemas.microsoft.com/office/drawing/2014/main" id="{5392E2EB-3895-8ABA-21C2-BCEDC6F4CE85}"/>
              </a:ext>
            </a:extLst>
          </p:cNvPr>
          <p:cNvSpPr/>
          <p:nvPr/>
        </p:nvSpPr>
        <p:spPr>
          <a:xfrm>
            <a:off x="5339374" y="2262857"/>
            <a:ext cx="1708515" cy="1561735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602C23-AD92-B23F-9D2C-461D4FAAD05D}"/>
              </a:ext>
            </a:extLst>
          </p:cNvPr>
          <p:cNvSpPr/>
          <p:nvPr/>
        </p:nvSpPr>
        <p:spPr>
          <a:xfrm>
            <a:off x="5795957" y="2580695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緑</a:t>
            </a:r>
            <a:endParaRPr lang="en-US" altLang="ja-JP" sz="5400" b="1" dirty="0"/>
          </a:p>
        </p:txBody>
      </p:sp>
    </p:spTree>
    <p:extLst>
      <p:ext uri="{BB962C8B-B14F-4D97-AF65-F5344CB8AC3E}">
        <p14:creationId xmlns:p14="http://schemas.microsoft.com/office/powerpoint/2010/main" val="69301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3B1D5-DC29-C7BD-A1E1-FC673EE9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E71EE17-6F28-C7DB-14C8-9F26AB29CF2A}"/>
              </a:ext>
            </a:extLst>
          </p:cNvPr>
          <p:cNvSpPr/>
          <p:nvPr/>
        </p:nvSpPr>
        <p:spPr>
          <a:xfrm>
            <a:off x="2394330" y="1782268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赤</a:t>
            </a:r>
            <a:endParaRPr lang="en-US" altLang="ja-JP" sz="5400" b="1" dirty="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F7F32CC6-E5DF-D81C-69F9-6A2CD3160158}"/>
              </a:ext>
            </a:extLst>
          </p:cNvPr>
          <p:cNvSpPr/>
          <p:nvPr/>
        </p:nvSpPr>
        <p:spPr>
          <a:xfrm>
            <a:off x="2071398" y="1516201"/>
            <a:ext cx="1832854" cy="157123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AD0A24-EC83-BF66-2623-40F9D48075D1}"/>
              </a:ext>
            </a:extLst>
          </p:cNvPr>
          <p:cNvSpPr/>
          <p:nvPr/>
        </p:nvSpPr>
        <p:spPr>
          <a:xfrm>
            <a:off x="2520660" y="1843539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黄</a:t>
            </a:r>
            <a:endParaRPr lang="en-US" altLang="ja-JP" sz="5400" b="1" dirty="0"/>
          </a:p>
        </p:txBody>
      </p:sp>
      <p:sp>
        <p:nvSpPr>
          <p:cNvPr id="10" name="台形 9">
            <a:extLst>
              <a:ext uri="{FF2B5EF4-FFF2-40B4-BE49-F238E27FC236}">
                <a16:creationId xmlns:a16="http://schemas.microsoft.com/office/drawing/2014/main" id="{1EDEF3DE-6727-02F0-81EC-B0627EC85904}"/>
              </a:ext>
            </a:extLst>
          </p:cNvPr>
          <p:cNvSpPr/>
          <p:nvPr/>
        </p:nvSpPr>
        <p:spPr>
          <a:xfrm flipV="1">
            <a:off x="1763689" y="1334501"/>
            <a:ext cx="2456754" cy="2080556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83E62FF-F366-ACA5-A5FA-4BD3912AB77A}"/>
              </a:ext>
            </a:extLst>
          </p:cNvPr>
          <p:cNvSpPr/>
          <p:nvPr/>
        </p:nvSpPr>
        <p:spPr>
          <a:xfrm>
            <a:off x="2320342" y="3671109"/>
            <a:ext cx="1457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/>
              <a:t>湯</a:t>
            </a:r>
            <a:endParaRPr lang="en-US" altLang="ja-JP" sz="4800" b="1" dirty="0"/>
          </a:p>
          <a:p>
            <a:pPr algn="ctr"/>
            <a:r>
              <a:rPr lang="ja-JP" altLang="en-US" sz="4800" b="1" dirty="0"/>
              <a:t>＋</a:t>
            </a:r>
            <a:endParaRPr lang="en-US" altLang="ja-JP" sz="4800" b="1" dirty="0"/>
          </a:p>
          <a:p>
            <a:pPr algn="ctr"/>
            <a:r>
              <a:rPr lang="ja-JP" altLang="en-US" sz="4800" b="1" dirty="0"/>
              <a:t>みそ</a:t>
            </a:r>
            <a:endParaRPr lang="en-US" altLang="ja-JP" sz="4800" b="1" dirty="0"/>
          </a:p>
        </p:txBody>
      </p:sp>
      <p:sp>
        <p:nvSpPr>
          <p:cNvPr id="19" name="台形 18">
            <a:extLst>
              <a:ext uri="{FF2B5EF4-FFF2-40B4-BE49-F238E27FC236}">
                <a16:creationId xmlns:a16="http://schemas.microsoft.com/office/drawing/2014/main" id="{8B823B66-DCA0-C4D1-C331-8A7FA6B6E90F}"/>
              </a:ext>
            </a:extLst>
          </p:cNvPr>
          <p:cNvSpPr/>
          <p:nvPr/>
        </p:nvSpPr>
        <p:spPr>
          <a:xfrm flipV="1">
            <a:off x="5076056" y="1334501"/>
            <a:ext cx="2235153" cy="2014758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A2B1F9-39A4-2548-F5EE-379FD38BFBEF}"/>
              </a:ext>
            </a:extLst>
          </p:cNvPr>
          <p:cNvSpPr/>
          <p:nvPr/>
        </p:nvSpPr>
        <p:spPr>
          <a:xfrm>
            <a:off x="4788024" y="3717032"/>
            <a:ext cx="31141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</a:rPr>
              <a:t>煮干しだし</a:t>
            </a:r>
            <a:endParaRPr lang="en-US" altLang="ja-JP" sz="48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4800" b="1" dirty="0"/>
              <a:t>＋</a:t>
            </a:r>
            <a:endParaRPr lang="en-US" altLang="ja-JP" sz="4800" b="1" dirty="0"/>
          </a:p>
          <a:p>
            <a:pPr algn="ctr"/>
            <a:r>
              <a:rPr lang="ja-JP" altLang="en-US" sz="4800" b="1" dirty="0"/>
              <a:t>みそ</a:t>
            </a:r>
            <a:endParaRPr lang="en-US" altLang="ja-JP" sz="4800" b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45A4A54-686D-6A8D-50FA-EE811547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9902" y="7284548"/>
            <a:ext cx="2133600" cy="365125"/>
          </a:xfrm>
        </p:spPr>
        <p:txBody>
          <a:bodyPr/>
          <a:lstStyle/>
          <a:p>
            <a:fld id="{2B29AF24-91BF-4412-8596-E5B6F1BEE7B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円/楕円 5">
            <a:extLst>
              <a:ext uri="{FF2B5EF4-FFF2-40B4-BE49-F238E27FC236}">
                <a16:creationId xmlns:a16="http://schemas.microsoft.com/office/drawing/2014/main" id="{C85AC010-0716-F46D-9BB2-4F9712F3A39D}"/>
              </a:ext>
            </a:extLst>
          </p:cNvPr>
          <p:cNvSpPr/>
          <p:nvPr/>
        </p:nvSpPr>
        <p:spPr>
          <a:xfrm>
            <a:off x="5364088" y="1525701"/>
            <a:ext cx="1708515" cy="1561735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710C76C-B0F0-881D-604A-A0DAD551ED19}"/>
              </a:ext>
            </a:extLst>
          </p:cNvPr>
          <p:cNvSpPr/>
          <p:nvPr/>
        </p:nvSpPr>
        <p:spPr>
          <a:xfrm>
            <a:off x="5780696" y="1784307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緑</a:t>
            </a:r>
            <a:endParaRPr lang="en-US" altLang="ja-JP" sz="54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35438D-4928-27EA-096D-ED515ECC69BF}"/>
              </a:ext>
            </a:extLst>
          </p:cNvPr>
          <p:cNvSpPr/>
          <p:nvPr/>
        </p:nvSpPr>
        <p:spPr>
          <a:xfrm>
            <a:off x="4822304" y="3429000"/>
            <a:ext cx="1457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に　ぼ　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1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196AB0F-2D08-C033-0780-D8C70A2E9301}"/>
              </a:ext>
            </a:extLst>
          </p:cNvPr>
          <p:cNvSpPr/>
          <p:nvPr/>
        </p:nvSpPr>
        <p:spPr>
          <a:xfrm>
            <a:off x="3974264" y="1500503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赤</a:t>
            </a:r>
            <a:endParaRPr lang="en-US" altLang="ja-JP" sz="5400" b="1" dirty="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6AF78C25-C269-81AD-3CDB-E8132E3F599B}"/>
              </a:ext>
            </a:extLst>
          </p:cNvPr>
          <p:cNvSpPr/>
          <p:nvPr/>
        </p:nvSpPr>
        <p:spPr>
          <a:xfrm>
            <a:off x="3766615" y="1275884"/>
            <a:ext cx="1708515" cy="1561735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highlight>
                <a:srgbClr val="FFFFCC"/>
              </a:highligh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A44012-5A43-2448-4DCB-86A02131610A}"/>
              </a:ext>
            </a:extLst>
          </p:cNvPr>
          <p:cNvSpPr/>
          <p:nvPr/>
        </p:nvSpPr>
        <p:spPr>
          <a:xfrm>
            <a:off x="4181639" y="1607037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白</a:t>
            </a:r>
            <a:endParaRPr lang="en-US" altLang="ja-JP" sz="5400" b="1" dirty="0"/>
          </a:p>
        </p:txBody>
      </p:sp>
      <p:sp>
        <p:nvSpPr>
          <p:cNvPr id="10" name="台形 9">
            <a:extLst>
              <a:ext uri="{FF2B5EF4-FFF2-40B4-BE49-F238E27FC236}">
                <a16:creationId xmlns:a16="http://schemas.microsoft.com/office/drawing/2014/main" id="{35B1A5D3-ABF7-1A75-A576-65B67638C23F}"/>
              </a:ext>
            </a:extLst>
          </p:cNvPr>
          <p:cNvSpPr/>
          <p:nvPr/>
        </p:nvSpPr>
        <p:spPr>
          <a:xfrm flipV="1">
            <a:off x="3343623" y="1052736"/>
            <a:ext cx="2456754" cy="2080556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吹き出し 3">
            <a:extLst>
              <a:ext uri="{FF2B5EF4-FFF2-40B4-BE49-F238E27FC236}">
                <a16:creationId xmlns:a16="http://schemas.microsoft.com/office/drawing/2014/main" id="{9088E6A4-A35D-A893-3CCC-EF7B023B9548}"/>
              </a:ext>
            </a:extLst>
          </p:cNvPr>
          <p:cNvSpPr/>
          <p:nvPr/>
        </p:nvSpPr>
        <p:spPr>
          <a:xfrm>
            <a:off x="724984" y="3429000"/>
            <a:ext cx="8048518" cy="1156968"/>
          </a:xfrm>
          <a:prstGeom prst="wedgeRoundRectCallout">
            <a:avLst>
              <a:gd name="adj1" fmla="val -36414"/>
              <a:gd name="adj2" fmla="val 8011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6D9C47C-3091-0CDE-9302-564E29037E3E}"/>
              </a:ext>
            </a:extLst>
          </p:cNvPr>
          <p:cNvSpPr/>
          <p:nvPr/>
        </p:nvSpPr>
        <p:spPr>
          <a:xfrm>
            <a:off x="724984" y="3545819"/>
            <a:ext cx="8079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/>
              <a:t>？？？？</a:t>
            </a:r>
            <a:endParaRPr lang="en-US" altLang="ja-JP" sz="5400" b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9833F8A-FC4D-4885-8972-AC319BCE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9902" y="7284548"/>
            <a:ext cx="2133600" cy="365125"/>
          </a:xfrm>
        </p:spPr>
        <p:txBody>
          <a:bodyPr/>
          <a:lstStyle/>
          <a:p>
            <a:fld id="{2B29AF24-91BF-4412-8596-E5B6F1BEE7B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13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B6ABD-1112-0666-BA37-7EA82027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84A708E-29F6-E149-9DA8-C0C31660F627}"/>
              </a:ext>
            </a:extLst>
          </p:cNvPr>
          <p:cNvSpPr/>
          <p:nvPr/>
        </p:nvSpPr>
        <p:spPr>
          <a:xfrm>
            <a:off x="3974264" y="1500503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赤</a:t>
            </a:r>
            <a:endParaRPr lang="en-US" altLang="ja-JP" sz="5400" b="1" dirty="0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ED8FA7FA-E78B-A88D-673A-7C24F931086C}"/>
              </a:ext>
            </a:extLst>
          </p:cNvPr>
          <p:cNvSpPr/>
          <p:nvPr/>
        </p:nvSpPr>
        <p:spPr>
          <a:xfrm>
            <a:off x="3766615" y="1275884"/>
            <a:ext cx="1708515" cy="1561735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highlight>
                <a:srgbClr val="FFFFCC"/>
              </a:highligh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9B433F-7D10-6E45-8C33-96A042C8588C}"/>
              </a:ext>
            </a:extLst>
          </p:cNvPr>
          <p:cNvSpPr/>
          <p:nvPr/>
        </p:nvSpPr>
        <p:spPr>
          <a:xfrm>
            <a:off x="4181639" y="1607037"/>
            <a:ext cx="1383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白</a:t>
            </a:r>
            <a:endParaRPr lang="en-US" altLang="ja-JP" sz="5400" b="1" dirty="0"/>
          </a:p>
        </p:txBody>
      </p:sp>
      <p:sp>
        <p:nvSpPr>
          <p:cNvPr id="10" name="台形 9">
            <a:extLst>
              <a:ext uri="{FF2B5EF4-FFF2-40B4-BE49-F238E27FC236}">
                <a16:creationId xmlns:a16="http://schemas.microsoft.com/office/drawing/2014/main" id="{C502107D-96FC-8317-5F7C-2BBB7211174A}"/>
              </a:ext>
            </a:extLst>
          </p:cNvPr>
          <p:cNvSpPr/>
          <p:nvPr/>
        </p:nvSpPr>
        <p:spPr>
          <a:xfrm flipV="1">
            <a:off x="3343623" y="1052736"/>
            <a:ext cx="2456754" cy="2080556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吹き出し 3">
            <a:extLst>
              <a:ext uri="{FF2B5EF4-FFF2-40B4-BE49-F238E27FC236}">
                <a16:creationId xmlns:a16="http://schemas.microsoft.com/office/drawing/2014/main" id="{FE4EBF05-3D78-F1B6-01E3-1B5E4F46F629}"/>
              </a:ext>
            </a:extLst>
          </p:cNvPr>
          <p:cNvSpPr/>
          <p:nvPr/>
        </p:nvSpPr>
        <p:spPr>
          <a:xfrm>
            <a:off x="724984" y="3429000"/>
            <a:ext cx="8048518" cy="1156968"/>
          </a:xfrm>
          <a:prstGeom prst="wedgeRoundRectCallout">
            <a:avLst>
              <a:gd name="adj1" fmla="val -36414"/>
              <a:gd name="adj2" fmla="val 8011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8CCDA89-A59E-3A3E-F684-CA6F0C2E1EF7}"/>
              </a:ext>
            </a:extLst>
          </p:cNvPr>
          <p:cNvSpPr/>
          <p:nvPr/>
        </p:nvSpPr>
        <p:spPr>
          <a:xfrm>
            <a:off x="724984" y="3545819"/>
            <a:ext cx="8079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/>
              <a:t>煮干しだし</a:t>
            </a:r>
            <a:endParaRPr lang="en-US" altLang="ja-JP" sz="5400" b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0DA459E-3101-A2C8-E7B7-5A42B03A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9902" y="7284548"/>
            <a:ext cx="2133600" cy="365125"/>
          </a:xfrm>
        </p:spPr>
        <p:txBody>
          <a:bodyPr/>
          <a:lstStyle/>
          <a:p>
            <a:fld id="{2B29AF24-91BF-4412-8596-E5B6F1BEE7B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85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吹き出し 10"/>
          <p:cNvSpPr/>
          <p:nvPr/>
        </p:nvSpPr>
        <p:spPr>
          <a:xfrm>
            <a:off x="179513" y="1684898"/>
            <a:ext cx="8784975" cy="2926203"/>
          </a:xfrm>
          <a:prstGeom prst="wedgeRoundRectCallout">
            <a:avLst>
              <a:gd name="adj1" fmla="val -34506"/>
              <a:gd name="adj2" fmla="val 684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9512" y="188640"/>
            <a:ext cx="878497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atin typeface="+mn-ea"/>
              </a:rPr>
              <a:t>煮干</a:t>
            </a:r>
            <a:r>
              <a:rPr kumimoji="1" lang="ja-JP" altLang="en-US" sz="4800" dirty="0">
                <a:latin typeface="+mn-ea"/>
              </a:rPr>
              <a:t>しの味見</a:t>
            </a:r>
            <a:endParaRPr kumimoji="1" lang="en-US" altLang="ja-JP" sz="4800" dirty="0">
              <a:latin typeface="+mn-e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51720" y="1962999"/>
            <a:ext cx="5799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/>
              <a:t>煮干しを解体します！</a:t>
            </a:r>
            <a:endParaRPr lang="en-US" altLang="ja-JP" sz="4000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4123158" y="1746364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/>
              <a:t>かいたい</a:t>
            </a:r>
            <a:endParaRPr lang="en-US" altLang="ja-JP" sz="2000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2055067" y="2925838"/>
            <a:ext cx="5948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/>
              <a:t>頭、身（と骨）、はらわた、</a:t>
            </a:r>
            <a:endParaRPr lang="en-US" altLang="ja-JP" sz="4000" b="1" dirty="0"/>
          </a:p>
          <a:p>
            <a:r>
              <a:rPr lang="ja-JP" altLang="en-US" sz="4000" b="1" dirty="0"/>
              <a:t>に分けてください。</a:t>
            </a:r>
            <a:endParaRPr lang="en-US" altLang="ja-JP" sz="40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731936" y="5229200"/>
            <a:ext cx="8042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</a:rPr>
              <a:t>それぞれを味わって感想を書きます。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8C56CD-8783-4FC5-917D-228008F7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17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2866BB-307A-599B-67C4-8B7147CB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5" name="MVI_3933_煮干し解体">
            <a:hlinkClick r:id="" action="ppaction://media"/>
            <a:extLst>
              <a:ext uri="{FF2B5EF4-FFF2-40B4-BE49-F238E27FC236}">
                <a16:creationId xmlns:a16="http://schemas.microsoft.com/office/drawing/2014/main" id="{DC6AD252-225C-18BC-52C2-63F834AE8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144000" cy="51435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013711-9BD3-9447-01EF-D86F3E33BEAA}"/>
              </a:ext>
            </a:extLst>
          </p:cNvPr>
          <p:cNvSpPr/>
          <p:nvPr/>
        </p:nvSpPr>
        <p:spPr>
          <a:xfrm>
            <a:off x="7840960" y="5445959"/>
            <a:ext cx="1691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bg1">
                    <a:lumMod val="85000"/>
                  </a:schemeClr>
                </a:solidFill>
              </a:rPr>
              <a:t>© 2026 dashi-edu.net</a:t>
            </a:r>
          </a:p>
        </p:txBody>
      </p:sp>
    </p:spTree>
    <p:extLst>
      <p:ext uri="{BB962C8B-B14F-4D97-AF65-F5344CB8AC3E}">
        <p14:creationId xmlns:p14="http://schemas.microsoft.com/office/powerpoint/2010/main" val="38599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3261" y="162967"/>
            <a:ext cx="878497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+mn-ea"/>
              </a:rPr>
              <a:t>だしのとり方</a:t>
            </a:r>
            <a:endParaRPr kumimoji="1" lang="en-US" altLang="ja-JP" sz="4800" b="1" dirty="0">
              <a:latin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140935" y="1843950"/>
            <a:ext cx="61926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/>
              <a:t>①</a:t>
            </a:r>
            <a:r>
              <a:rPr lang="ja-JP" altLang="en-US" sz="4000" b="1" u="sng" dirty="0">
                <a:solidFill>
                  <a:srgbClr val="FF0000"/>
                </a:solidFill>
              </a:rPr>
              <a:t>「うま味」</a:t>
            </a:r>
            <a:r>
              <a:rPr lang="ja-JP" altLang="en-US" sz="4000" b="1" dirty="0"/>
              <a:t>をしっかり</a:t>
            </a:r>
            <a:endParaRPr lang="en-US" altLang="ja-JP" sz="4000" b="1" dirty="0"/>
          </a:p>
          <a:p>
            <a:r>
              <a:rPr lang="ja-JP" altLang="en-US" sz="4000" b="1" dirty="0"/>
              <a:t>　　とり出す。</a:t>
            </a:r>
            <a:endParaRPr lang="en-US" altLang="ja-JP" sz="4000" b="1" dirty="0"/>
          </a:p>
          <a:p>
            <a:endParaRPr lang="en-US" altLang="ja-JP" sz="4000" b="1" dirty="0"/>
          </a:p>
          <a:p>
            <a:r>
              <a:rPr lang="ja-JP" altLang="en-US" sz="4000" b="1" dirty="0"/>
              <a:t>②</a:t>
            </a:r>
            <a:r>
              <a:rPr lang="ja-JP" altLang="en-US" sz="4000" b="1" dirty="0">
                <a:solidFill>
                  <a:srgbClr val="FF0000"/>
                </a:solidFill>
              </a:rPr>
              <a:t>「</a:t>
            </a:r>
            <a:r>
              <a:rPr lang="ja-JP" altLang="en-US" sz="4000" b="1" u="sng" dirty="0">
                <a:solidFill>
                  <a:srgbClr val="FF0000"/>
                </a:solidFill>
              </a:rPr>
              <a:t>いやな味といやな匂い」</a:t>
            </a:r>
            <a:endParaRPr lang="en-US" altLang="ja-JP" sz="4000" b="1" u="sng" dirty="0">
              <a:solidFill>
                <a:srgbClr val="FF0000"/>
              </a:solidFill>
            </a:endParaRPr>
          </a:p>
          <a:p>
            <a:r>
              <a:rPr lang="ja-JP" altLang="en-US" sz="4000" b="1" dirty="0">
                <a:solidFill>
                  <a:srgbClr val="00B0F0"/>
                </a:solidFill>
              </a:rPr>
              <a:t>　　</a:t>
            </a:r>
            <a:r>
              <a:rPr lang="ja-JP" altLang="en-US" sz="4000" b="1" dirty="0"/>
              <a:t>はとり出さない。</a:t>
            </a:r>
            <a:endParaRPr lang="en-US" altLang="ja-JP" sz="40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544EEE-B2B3-41EF-8694-7520EC72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673730-97B0-3666-3BD9-0E9223062A37}"/>
              </a:ext>
            </a:extLst>
          </p:cNvPr>
          <p:cNvSpPr/>
          <p:nvPr/>
        </p:nvSpPr>
        <p:spPr>
          <a:xfrm>
            <a:off x="173261" y="1217656"/>
            <a:ext cx="296767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/>
              <a:t>煮干しだし</a:t>
            </a:r>
            <a:endParaRPr lang="en-US" altLang="ja-JP" sz="40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545FDD3-353B-9F9F-F8E6-01FC285E8525}"/>
              </a:ext>
            </a:extLst>
          </p:cNvPr>
          <p:cNvSpPr/>
          <p:nvPr/>
        </p:nvSpPr>
        <p:spPr>
          <a:xfrm>
            <a:off x="173261" y="1210320"/>
            <a:ext cx="2967674" cy="5328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C69136-378F-89B7-A11F-2449A543D3FE}"/>
              </a:ext>
            </a:extLst>
          </p:cNvPr>
          <p:cNvSpPr/>
          <p:nvPr/>
        </p:nvSpPr>
        <p:spPr>
          <a:xfrm>
            <a:off x="173261" y="2199358"/>
            <a:ext cx="26705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/>
              <a:t>①煮干しの頭とはらわたを取り除く。</a:t>
            </a:r>
            <a:endParaRPr lang="en-US" altLang="ja-JP" sz="3200" b="1" dirty="0"/>
          </a:p>
          <a:p>
            <a:endParaRPr lang="en-US" altLang="ja-JP" sz="3200" b="1" dirty="0"/>
          </a:p>
          <a:p>
            <a:r>
              <a:rPr lang="ja-JP" altLang="en-US" sz="3200" b="1" dirty="0"/>
              <a:t>②なべに分量の水と煮干しの身の部分を入れて煮る。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170969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円/楕円 4">
            <a:extLst>
              <a:ext uri="{FF2B5EF4-FFF2-40B4-BE49-F238E27FC236}">
                <a16:creationId xmlns:a16="http://schemas.microsoft.com/office/drawing/2014/main" id="{42F912E9-F2A8-1F28-64C4-9D28E5221091}"/>
              </a:ext>
            </a:extLst>
          </p:cNvPr>
          <p:cNvSpPr/>
          <p:nvPr/>
        </p:nvSpPr>
        <p:spPr>
          <a:xfrm>
            <a:off x="7261041" y="3647707"/>
            <a:ext cx="1104026" cy="1017408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4">
            <a:extLst>
              <a:ext uri="{FF2B5EF4-FFF2-40B4-BE49-F238E27FC236}">
                <a16:creationId xmlns:a16="http://schemas.microsoft.com/office/drawing/2014/main" id="{8A25401C-A50A-AF05-6C45-A710CCA6B109}"/>
              </a:ext>
            </a:extLst>
          </p:cNvPr>
          <p:cNvSpPr/>
          <p:nvPr/>
        </p:nvSpPr>
        <p:spPr>
          <a:xfrm>
            <a:off x="2416933" y="3691124"/>
            <a:ext cx="1140347" cy="99368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196AB0F-2D08-C033-0780-D8C70A2E9301}"/>
              </a:ext>
            </a:extLst>
          </p:cNvPr>
          <p:cNvSpPr/>
          <p:nvPr/>
        </p:nvSpPr>
        <p:spPr>
          <a:xfrm>
            <a:off x="7344482" y="3726302"/>
            <a:ext cx="1224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/>
              <a:t>？</a:t>
            </a:r>
            <a:endParaRPr lang="en-US" altLang="ja-JP" sz="5400" b="1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5C32B9-AF68-CE9E-B280-51F2D70621A6}"/>
              </a:ext>
            </a:extLst>
          </p:cNvPr>
          <p:cNvSpPr/>
          <p:nvPr/>
        </p:nvSpPr>
        <p:spPr>
          <a:xfrm>
            <a:off x="2545685" y="3690746"/>
            <a:ext cx="1460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/>
              <a:t>？</a:t>
            </a:r>
            <a:endParaRPr lang="en-US" altLang="ja-JP" sz="5400" b="1" dirty="0"/>
          </a:p>
        </p:txBody>
      </p:sp>
      <p:sp>
        <p:nvSpPr>
          <p:cNvPr id="9" name="台形 8">
            <a:extLst>
              <a:ext uri="{FF2B5EF4-FFF2-40B4-BE49-F238E27FC236}">
                <a16:creationId xmlns:a16="http://schemas.microsoft.com/office/drawing/2014/main" id="{7FC3B8D8-F5DC-B7F5-2DDE-CFB87074CC9A}"/>
              </a:ext>
            </a:extLst>
          </p:cNvPr>
          <p:cNvSpPr/>
          <p:nvPr/>
        </p:nvSpPr>
        <p:spPr>
          <a:xfrm flipV="1">
            <a:off x="4760863" y="3679554"/>
            <a:ext cx="1282003" cy="1300693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台形 9">
            <a:extLst>
              <a:ext uri="{FF2B5EF4-FFF2-40B4-BE49-F238E27FC236}">
                <a16:creationId xmlns:a16="http://schemas.microsoft.com/office/drawing/2014/main" id="{35B1A5D3-ABF7-1A75-A576-65B67638C23F}"/>
              </a:ext>
            </a:extLst>
          </p:cNvPr>
          <p:cNvSpPr/>
          <p:nvPr/>
        </p:nvSpPr>
        <p:spPr>
          <a:xfrm flipV="1">
            <a:off x="6660509" y="3273075"/>
            <a:ext cx="2173619" cy="1904344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吹き出し 3">
            <a:extLst>
              <a:ext uri="{FF2B5EF4-FFF2-40B4-BE49-F238E27FC236}">
                <a16:creationId xmlns:a16="http://schemas.microsoft.com/office/drawing/2014/main" id="{D3B48712-6065-3E88-BADE-CF50C6FA7FF4}"/>
              </a:ext>
            </a:extLst>
          </p:cNvPr>
          <p:cNvSpPr/>
          <p:nvPr/>
        </p:nvSpPr>
        <p:spPr>
          <a:xfrm>
            <a:off x="1115616" y="1615962"/>
            <a:ext cx="6405444" cy="1332620"/>
          </a:xfrm>
          <a:prstGeom prst="wedgeRoundRectCallout">
            <a:avLst>
              <a:gd name="adj1" fmla="val -32699"/>
              <a:gd name="adj2" fmla="val 4704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FABB0CD-A30F-84E7-1D12-31F8036BB6CF}"/>
              </a:ext>
            </a:extLst>
          </p:cNvPr>
          <p:cNvSpPr/>
          <p:nvPr/>
        </p:nvSpPr>
        <p:spPr>
          <a:xfrm>
            <a:off x="834927" y="5643879"/>
            <a:ext cx="7851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外観、におい、味をそれぞれ比較して・・・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r>
              <a:rPr lang="ja-JP" altLang="en-US" sz="3200" b="1" dirty="0">
                <a:solidFill>
                  <a:srgbClr val="FF0000"/>
                </a:solidFill>
              </a:rPr>
              <a:t>ちがいがあったところを書き出してください。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97E59-1E0E-03B1-A2F3-7725090DAEE9}"/>
              </a:ext>
            </a:extLst>
          </p:cNvPr>
          <p:cNvSpPr/>
          <p:nvPr/>
        </p:nvSpPr>
        <p:spPr>
          <a:xfrm>
            <a:off x="2001432" y="1055195"/>
            <a:ext cx="5284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だし汁は、半分残しておく！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DC867CC-ED86-4085-F53B-C50B0520BAF2}"/>
              </a:ext>
            </a:extLst>
          </p:cNvPr>
          <p:cNvSpPr/>
          <p:nvPr/>
        </p:nvSpPr>
        <p:spPr>
          <a:xfrm>
            <a:off x="5056338" y="3907651"/>
            <a:ext cx="71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00B0F0"/>
                </a:solidFill>
              </a:rPr>
              <a:t>水</a:t>
            </a:r>
            <a:endParaRPr lang="en-US" altLang="ja-JP" sz="4000" b="1" dirty="0">
              <a:solidFill>
                <a:srgbClr val="00B0F0"/>
              </a:solidFill>
            </a:endParaRPr>
          </a:p>
        </p:txBody>
      </p:sp>
      <p:sp>
        <p:nvSpPr>
          <p:cNvPr id="19" name="台形 18">
            <a:extLst>
              <a:ext uri="{FF2B5EF4-FFF2-40B4-BE49-F238E27FC236}">
                <a16:creationId xmlns:a16="http://schemas.microsoft.com/office/drawing/2014/main" id="{A98E01BF-7CE9-8A04-DAAA-24526254A6C4}"/>
              </a:ext>
            </a:extLst>
          </p:cNvPr>
          <p:cNvSpPr/>
          <p:nvPr/>
        </p:nvSpPr>
        <p:spPr>
          <a:xfrm flipV="1">
            <a:off x="1839562" y="3340310"/>
            <a:ext cx="2228923" cy="1904344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0BF954D6-DE12-A781-E6D4-7C963EC79576}"/>
              </a:ext>
            </a:extLst>
          </p:cNvPr>
          <p:cNvSpPr/>
          <p:nvPr/>
        </p:nvSpPr>
        <p:spPr>
          <a:xfrm>
            <a:off x="4179755" y="3999930"/>
            <a:ext cx="350553" cy="58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6329D905-0388-83C6-67E0-D9B710066B9F}"/>
              </a:ext>
            </a:extLst>
          </p:cNvPr>
          <p:cNvSpPr/>
          <p:nvPr/>
        </p:nvSpPr>
        <p:spPr>
          <a:xfrm>
            <a:off x="6226515" y="4037514"/>
            <a:ext cx="350553" cy="58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658DB77-8B76-FF9F-7ED4-7EFE06C7F86D}"/>
              </a:ext>
            </a:extLst>
          </p:cNvPr>
          <p:cNvSpPr/>
          <p:nvPr/>
        </p:nvSpPr>
        <p:spPr>
          <a:xfrm>
            <a:off x="1903460" y="1739746"/>
            <a:ext cx="5747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</a:rPr>
              <a:t>少しの水で口をすすぐ。</a:t>
            </a:r>
            <a:endParaRPr lang="en-US" altLang="ja-JP" sz="3200" b="1" dirty="0">
              <a:solidFill>
                <a:srgbClr val="00B0F0"/>
              </a:solidFill>
            </a:endParaRPr>
          </a:p>
          <a:p>
            <a:r>
              <a:rPr lang="ja-JP" altLang="en-US" sz="3200" b="1" dirty="0">
                <a:solidFill>
                  <a:srgbClr val="00B0F0"/>
                </a:solidFill>
              </a:rPr>
              <a:t>味がまじらないように注意！</a:t>
            </a:r>
            <a:endParaRPr lang="en-US" altLang="ja-JP" sz="3200" b="1" dirty="0">
              <a:solidFill>
                <a:srgbClr val="00B0F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F1B9F4-B2B0-20A3-615C-9433B3710CE9}"/>
              </a:ext>
            </a:extLst>
          </p:cNvPr>
          <p:cNvSpPr txBox="1"/>
          <p:nvPr/>
        </p:nvSpPr>
        <p:spPr>
          <a:xfrm>
            <a:off x="-36512" y="11364"/>
            <a:ext cx="918051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atin typeface="+mn-ea"/>
              </a:rPr>
              <a:t>２</a:t>
            </a:r>
            <a:r>
              <a:rPr kumimoji="1" lang="ja-JP" altLang="en-US" sz="4800" dirty="0">
                <a:latin typeface="+mn-ea"/>
              </a:rPr>
              <a:t>種のだし汁の味くらべ</a:t>
            </a:r>
            <a:endParaRPr kumimoji="1" lang="en-US" altLang="ja-JP" sz="4800" dirty="0">
              <a:latin typeface="+mn-ea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17C5978-813D-4F22-929B-CA87A4BD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4-91BF-4412-8596-E5B6F1BEE7BC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台形 5">
            <a:extLst>
              <a:ext uri="{FF2B5EF4-FFF2-40B4-BE49-F238E27FC236}">
                <a16:creationId xmlns:a16="http://schemas.microsoft.com/office/drawing/2014/main" id="{7875C2FD-439D-D168-3672-195AC31DC36B}"/>
              </a:ext>
            </a:extLst>
          </p:cNvPr>
          <p:cNvSpPr/>
          <p:nvPr/>
        </p:nvSpPr>
        <p:spPr>
          <a:xfrm flipV="1">
            <a:off x="154781" y="3715244"/>
            <a:ext cx="1282003" cy="1300693"/>
          </a:xfrm>
          <a:prstGeom prst="trapezoid">
            <a:avLst>
              <a:gd name="adj" fmla="val 1631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2015C89-17C0-B2DE-8B81-025234B09CCA}"/>
              </a:ext>
            </a:extLst>
          </p:cNvPr>
          <p:cNvSpPr/>
          <p:nvPr/>
        </p:nvSpPr>
        <p:spPr>
          <a:xfrm>
            <a:off x="478961" y="3917799"/>
            <a:ext cx="71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00B0F0"/>
                </a:solidFill>
              </a:rPr>
              <a:t>水</a:t>
            </a:r>
            <a:endParaRPr lang="en-US" altLang="ja-JP" sz="4000" b="1" dirty="0">
              <a:solidFill>
                <a:srgbClr val="00B0F0"/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41519C31-CDC2-C93C-5FE9-04CA188C46D1}"/>
              </a:ext>
            </a:extLst>
          </p:cNvPr>
          <p:cNvSpPr/>
          <p:nvPr/>
        </p:nvSpPr>
        <p:spPr>
          <a:xfrm>
            <a:off x="1496038" y="4100035"/>
            <a:ext cx="350553" cy="584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1743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Microsoft Office PowerPoint</Application>
  <PresentationFormat>画面に合わせる (4:3)</PresentationFormat>
  <Paragraphs>146</Paragraphs>
  <Slides>19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2026-01-26T14:03:05Z</dcterms:created>
  <dcterms:modified xsi:type="dcterms:W3CDTF">2026-01-27T01:31:03Z</dcterms:modified>
</cp:coreProperties>
</file>